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27" r:id="rId3"/>
    <p:sldId id="258" r:id="rId4"/>
    <p:sldId id="377" r:id="rId5"/>
    <p:sldId id="330" r:id="rId6"/>
    <p:sldId id="378" r:id="rId7"/>
    <p:sldId id="335" r:id="rId8"/>
    <p:sldId id="336" r:id="rId9"/>
    <p:sldId id="387" r:id="rId10"/>
    <p:sldId id="379" r:id="rId11"/>
    <p:sldId id="338" r:id="rId12"/>
    <p:sldId id="380" r:id="rId13"/>
    <p:sldId id="333" r:id="rId14"/>
    <p:sldId id="339" r:id="rId15"/>
    <p:sldId id="340" r:id="rId16"/>
    <p:sldId id="381" r:id="rId17"/>
    <p:sldId id="364" r:id="rId18"/>
    <p:sldId id="365" r:id="rId19"/>
    <p:sldId id="366" r:id="rId20"/>
    <p:sldId id="367" r:id="rId21"/>
    <p:sldId id="368" r:id="rId22"/>
    <p:sldId id="420" r:id="rId23"/>
    <p:sldId id="370" r:id="rId24"/>
    <p:sldId id="371" r:id="rId26"/>
    <p:sldId id="372" r:id="rId27"/>
    <p:sldId id="375" r:id="rId28"/>
    <p:sldId id="376" r:id="rId29"/>
    <p:sldId id="382" r:id="rId30"/>
    <p:sldId id="334" r:id="rId31"/>
    <p:sldId id="341" r:id="rId32"/>
    <p:sldId id="342" r:id="rId33"/>
    <p:sldId id="343" r:id="rId34"/>
    <p:sldId id="344" r:id="rId35"/>
    <p:sldId id="384" r:id="rId36"/>
    <p:sldId id="362" r:id="rId37"/>
    <p:sldId id="385" r:id="rId38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8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274" userDrawn="1">
          <p15:clr>
            <a:srgbClr val="A4A3A4"/>
          </p15:clr>
        </p15:guide>
        <p15:guide id="5" pos="736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sz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2A16A"/>
    <a:srgbClr val="D8422A"/>
    <a:srgbClr val="DF452B"/>
    <a:srgbClr val="F5D1CC"/>
    <a:srgbClr val="000000"/>
    <a:srgbClr val="70AD47"/>
    <a:srgbClr val="ED7D31"/>
    <a:srgbClr val="EEC88F"/>
    <a:srgbClr val="1238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998" y="67"/>
      </p:cViewPr>
      <p:guideLst>
        <p:guide orient="horz" pos="2160"/>
        <p:guide pos="3888"/>
        <p:guide orient="horz" pos="232"/>
        <p:guide pos="274"/>
        <p:guide pos="7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11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26_文广会展物料(转曲)-1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0840" y="0"/>
            <a:ext cx="121708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8.png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image" Target="../media/image38.png"/><Relationship Id="rId6" Type="http://schemas.openxmlformats.org/officeDocument/2006/relationships/tags" Target="../tags/tag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8" Type="http://schemas.openxmlformats.org/officeDocument/2006/relationships/slideLayout" Target="../slideLayouts/slideLayout3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image" Target="../media/image40.png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jpe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14.png"/><Relationship Id="rId7" Type="http://schemas.openxmlformats.org/officeDocument/2006/relationships/image" Target="../media/image13.jpeg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59.png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22.jpeg"/><Relationship Id="rId10" Type="http://schemas.openxmlformats.org/officeDocument/2006/relationships/image" Target="../media/image21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695343" y="2259446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机器学习概论</a:t>
            </a:r>
            <a:endParaRPr lang="zh-CN" altLang="en-US" sz="6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57118" y="3572222"/>
            <a:ext cx="39486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冯建周</a:t>
            </a:r>
            <a:endParaRPr lang="zh-CN" altLang="en-US" sz="2800" b="1" dirty="0">
              <a:solidFill>
                <a:srgbClr val="EEC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475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人工智能（机器学习）的发展历程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8243" y="1041919"/>
            <a:ext cx="5114435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推理期（</a:t>
            </a:r>
            <a:r>
              <a:rPr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20世纪50-70年代初</a:t>
            </a: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8" y="1041920"/>
            <a:ext cx="498965" cy="49896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935880" y="1477483"/>
            <a:ext cx="1105852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认为只要给机器赋予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逻辑推理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能力，机器就能具有智能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A. Newell 和 H. Simon 的“逻辑理论家”、“通用问题求解”程序，获得了1975年图灵奖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35871" y="2344920"/>
            <a:ext cx="5343035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知识期（</a:t>
            </a:r>
            <a:r>
              <a:rPr lang="en-US" altLang="zh-CN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20世纪70年代中期</a:t>
            </a: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4366" y="2705100"/>
            <a:ext cx="1106003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认为要使机器具有智能，就必须设法使机器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拥有知识</a:t>
            </a:r>
            <a:endParaRPr lang="zh-CN" altLang="en-US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E.A. Feigenbaum 作为“知识工程”之父在 1994 年获得了图灵奖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4" y="2300371"/>
            <a:ext cx="498966" cy="498966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935862" y="3576837"/>
            <a:ext cx="5343035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学科形成（</a:t>
            </a:r>
            <a:r>
              <a:rPr lang="en-US" altLang="zh-CN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20世纪80年代</a:t>
            </a: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34366" y="3916092"/>
            <a:ext cx="11115032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 世纪 80 年代是机器学习成为一个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独立学科领域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并开始快速发展、各种机器学习技术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百花齐放</a:t>
            </a:r>
            <a:endParaRPr lang="zh-CN" altLang="en-US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1980 年美国卡内基梅隆大学举行第一届机器学习研讨会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lvl="0" indent="-457200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1990 年《机器学习:风范与方法》出版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3511485"/>
            <a:ext cx="498966" cy="498966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979656" y="5183816"/>
            <a:ext cx="5343035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繁荣期（</a:t>
            </a:r>
            <a:r>
              <a:rPr lang="en-US" altLang="zh-CN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20世纪80年代-</a:t>
            </a:r>
            <a:r>
              <a:rPr lang="zh-CN" altLang="en-US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至今）</a:t>
            </a:r>
            <a:endParaRPr lang="en-US" altLang="zh-CN" sz="20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03580" y="5562224"/>
            <a:ext cx="975169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 世纪 90 年代后，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统计学习方法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占主导，代表为SVM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 至今，大数据分析的需求，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又被重视，成为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深度学习理论的基础</a:t>
            </a:r>
            <a:endParaRPr lang="zh-CN" altLang="en-US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5142489"/>
            <a:ext cx="473710" cy="47371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0059588" y="5411289"/>
            <a:ext cx="725556" cy="3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12499" y="1794741"/>
            <a:ext cx="8367002" cy="2760595"/>
            <a:chOff x="3364567" y="1541704"/>
            <a:chExt cx="8367002" cy="2760595"/>
          </a:xfrm>
        </p:grpSpPr>
        <p:grpSp>
          <p:nvGrpSpPr>
            <p:cNvPr id="17" name="组合 16"/>
            <p:cNvGrpSpPr/>
            <p:nvPr/>
          </p:nvGrpSpPr>
          <p:grpSpPr>
            <a:xfrm>
              <a:off x="3364567" y="1541704"/>
              <a:ext cx="607187" cy="607187"/>
              <a:chOff x="5583547" y="1748914"/>
              <a:chExt cx="607187" cy="60718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364567" y="2244113"/>
              <a:ext cx="607187" cy="607187"/>
              <a:chOff x="5583547" y="1748914"/>
              <a:chExt cx="607187" cy="60718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364567" y="2965895"/>
              <a:ext cx="607187" cy="607187"/>
              <a:chOff x="5583547" y="1748914"/>
              <a:chExt cx="607187" cy="60718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64567" y="3695112"/>
              <a:ext cx="607187" cy="607187"/>
              <a:chOff x="5583547" y="1748914"/>
              <a:chExt cx="607187" cy="60718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882605" y="1543631"/>
              <a:ext cx="607187" cy="607187"/>
              <a:chOff x="5583547" y="1748914"/>
              <a:chExt cx="607187" cy="607187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右箭头 29"/>
            <p:cNvSpPr/>
            <p:nvPr/>
          </p:nvSpPr>
          <p:spPr>
            <a:xfrm>
              <a:off x="4041481" y="173392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右箭头 29"/>
            <p:cNvSpPr/>
            <p:nvPr/>
          </p:nvSpPr>
          <p:spPr>
            <a:xfrm>
              <a:off x="4041481" y="2431297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右箭头 29"/>
            <p:cNvSpPr/>
            <p:nvPr/>
          </p:nvSpPr>
          <p:spPr>
            <a:xfrm>
              <a:off x="4041481" y="316377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29"/>
            <p:cNvSpPr/>
            <p:nvPr/>
          </p:nvSpPr>
          <p:spPr>
            <a:xfrm>
              <a:off x="4041481" y="389007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29"/>
            <p:cNvSpPr/>
            <p:nvPr/>
          </p:nvSpPr>
          <p:spPr>
            <a:xfrm>
              <a:off x="8559519" y="173901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461926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课程要求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461926" y="231183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机器学习的定义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461926" y="3032807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机器学习的发展历程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461926" y="3771379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机器学习的应用领域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8979964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机器学习的一般流程</a:t>
              </a:r>
              <a:endParaRPr lang="zh-CN" altLang="en-US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882605" y="2247787"/>
              <a:ext cx="607187" cy="607187"/>
              <a:chOff x="5583547" y="1748914"/>
              <a:chExt cx="607187" cy="607187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右箭头 29"/>
            <p:cNvSpPr/>
            <p:nvPr/>
          </p:nvSpPr>
          <p:spPr>
            <a:xfrm>
              <a:off x="8559519" y="244317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38"/>
            <p:cNvSpPr/>
            <p:nvPr/>
          </p:nvSpPr>
          <p:spPr>
            <a:xfrm>
              <a:off x="8979964" y="231861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机器学习的学习方式</a:t>
              </a:r>
              <a:endParaRPr lang="zh-CN" altLang="en-US" dirty="0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882605" y="2969499"/>
              <a:ext cx="607187" cy="607187"/>
              <a:chOff x="5583547" y="1748914"/>
              <a:chExt cx="607187" cy="607187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右箭头 29"/>
            <p:cNvSpPr/>
            <p:nvPr/>
          </p:nvSpPr>
          <p:spPr>
            <a:xfrm>
              <a:off x="8559519" y="316488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38"/>
            <p:cNvSpPr/>
            <p:nvPr/>
          </p:nvSpPr>
          <p:spPr>
            <a:xfrm>
              <a:off x="8979964" y="3040331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机器学习的评价指标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机器学习的应用领域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AlphaGo-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击败人类最强围棋大师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72" y="1586263"/>
            <a:ext cx="4292663" cy="289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5637727" y="1140393"/>
            <a:ext cx="6181344" cy="378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月，阿尔法围棋与围棋世界冠军、职业九段棋手李世石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进行围棋人机大战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的总比分获胜。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年末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年初，该程序在中国棋类网站上以“大师”（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）为注册账号与中日韩数十位围棋高手进行快棋对决，连续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局无一败绩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月，在中国乌镇围棋峰会上，它与排名世界第一的世界围棋冠军柯洁对战，以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的总比分获胜。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日，在柯洁与阿尔法围棋的人机大战之后，阿尔法围棋团队宣布阿尔法围棋将不再参加围棋比赛。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68420" y="5153392"/>
            <a:ext cx="8255160" cy="1434836"/>
            <a:chOff x="2100671" y="5173970"/>
            <a:chExt cx="8255160" cy="1434836"/>
          </a:xfrm>
        </p:grpSpPr>
        <p:sp>
          <p:nvSpPr>
            <p:cNvPr id="16" name="圆角矩形 4"/>
            <p:cNvSpPr/>
            <p:nvPr/>
          </p:nvSpPr>
          <p:spPr>
            <a:xfrm>
              <a:off x="2100671" y="5173970"/>
              <a:ext cx="8255160" cy="1434836"/>
            </a:xfrm>
            <a:prstGeom prst="round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323212" y="5287933"/>
              <a:ext cx="787234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kumimoji="1" lang="en-US" altLang="zh-CN" sz="24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AlphaGo</a:t>
              </a:r>
              <a:r>
                <a: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kumimoji="1"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蒙特卡罗树</a:t>
              </a:r>
              <a:r>
                <a: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搜索与两个</a:t>
              </a:r>
              <a:r>
                <a:rPr kumimoji="1" lang="zh-CN" altLang="en-US" sz="2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深度神经网络</a:t>
              </a:r>
              <a:r>
                <a: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相结合的方法，其中一个是以估值网络来评估大量的选点，而以走棋网络来选择落子。</a:t>
              </a:r>
              <a:endPara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机器学习的应用领域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百度无人驾驶亮相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春晚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i1335rn4l6c.p712.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10231" y="1601034"/>
            <a:ext cx="8171537" cy="4713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机器学习的应用领域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机器学习已无处不在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5672" y="1553264"/>
            <a:ext cx="578612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搜素引擎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：网页、图片、视频、新闻、学术、地图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信息推荐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：新闻、商品、游戏、书籍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机器视觉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：人脸识别、行为检测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用户分析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：社交网络、影评、商品评论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机器翻译、摘要生成，文章撰写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3886" y="1045210"/>
            <a:ext cx="4655185" cy="2683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72" y="4137924"/>
            <a:ext cx="5307424" cy="26240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02" y="3835426"/>
            <a:ext cx="3938351" cy="28927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12499" y="1794741"/>
            <a:ext cx="8367002" cy="2760595"/>
            <a:chOff x="3364567" y="1541704"/>
            <a:chExt cx="8367002" cy="2760595"/>
          </a:xfrm>
        </p:grpSpPr>
        <p:grpSp>
          <p:nvGrpSpPr>
            <p:cNvPr id="17" name="组合 16"/>
            <p:cNvGrpSpPr/>
            <p:nvPr/>
          </p:nvGrpSpPr>
          <p:grpSpPr>
            <a:xfrm>
              <a:off x="3364567" y="1541704"/>
              <a:ext cx="607187" cy="607187"/>
              <a:chOff x="5583547" y="1748914"/>
              <a:chExt cx="607187" cy="60718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364567" y="2244113"/>
              <a:ext cx="607187" cy="607187"/>
              <a:chOff x="5583547" y="1748914"/>
              <a:chExt cx="607187" cy="60718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364567" y="2965895"/>
              <a:ext cx="607187" cy="607187"/>
              <a:chOff x="5583547" y="1748914"/>
              <a:chExt cx="607187" cy="60718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64567" y="3695112"/>
              <a:ext cx="607187" cy="607187"/>
              <a:chOff x="5583547" y="1748914"/>
              <a:chExt cx="607187" cy="60718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882605" y="1543631"/>
              <a:ext cx="607187" cy="607187"/>
              <a:chOff x="5583547" y="1748914"/>
              <a:chExt cx="607187" cy="607187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右箭头 29"/>
            <p:cNvSpPr/>
            <p:nvPr/>
          </p:nvSpPr>
          <p:spPr>
            <a:xfrm>
              <a:off x="4041481" y="173392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右箭头 29"/>
            <p:cNvSpPr/>
            <p:nvPr/>
          </p:nvSpPr>
          <p:spPr>
            <a:xfrm>
              <a:off x="4041481" y="2431297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右箭头 29"/>
            <p:cNvSpPr/>
            <p:nvPr/>
          </p:nvSpPr>
          <p:spPr>
            <a:xfrm>
              <a:off x="4041481" y="316377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29"/>
            <p:cNvSpPr/>
            <p:nvPr/>
          </p:nvSpPr>
          <p:spPr>
            <a:xfrm>
              <a:off x="4041481" y="389007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29"/>
            <p:cNvSpPr/>
            <p:nvPr/>
          </p:nvSpPr>
          <p:spPr>
            <a:xfrm>
              <a:off x="8559519" y="173901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461926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课程要求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461926" y="231183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机器学习的定义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461926" y="3032807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机器学习的发展历程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461926" y="377137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</a:t>
              </a:r>
              <a:r>
                <a:rPr lang="zh-CN" altLang="en-US" dirty="0"/>
                <a:t>应用</a:t>
              </a:r>
              <a:r>
                <a:rPr lang="zh-CN" altLang="en-US" dirty="0">
                  <a:solidFill>
                    <a:schemeClr val="tx1"/>
                  </a:solidFill>
                </a:rPr>
                <a:t>领域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8979964" y="1614463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机器学习的一般流程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882605" y="2247787"/>
              <a:ext cx="607187" cy="607187"/>
              <a:chOff x="5583547" y="1748914"/>
              <a:chExt cx="607187" cy="607187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右箭头 29"/>
            <p:cNvSpPr/>
            <p:nvPr/>
          </p:nvSpPr>
          <p:spPr>
            <a:xfrm>
              <a:off x="8559519" y="244317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38"/>
            <p:cNvSpPr/>
            <p:nvPr/>
          </p:nvSpPr>
          <p:spPr>
            <a:xfrm>
              <a:off x="8979964" y="231861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机器学习的学习方式</a:t>
              </a:r>
              <a:endParaRPr lang="zh-CN" altLang="en-US" dirty="0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882605" y="2969499"/>
              <a:ext cx="607187" cy="607187"/>
              <a:chOff x="5583547" y="1748914"/>
              <a:chExt cx="607187" cy="607187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右箭头 29"/>
            <p:cNvSpPr/>
            <p:nvPr/>
          </p:nvSpPr>
          <p:spPr>
            <a:xfrm>
              <a:off x="8559519" y="316488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38"/>
            <p:cNvSpPr/>
            <p:nvPr/>
          </p:nvSpPr>
          <p:spPr>
            <a:xfrm>
              <a:off x="8979964" y="3040331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机器学习的评价指标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机器学习的一般流程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07487" y="5679440"/>
            <a:ext cx="893583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1"/>
          <p:cNvSpPr/>
          <p:nvPr/>
        </p:nvSpPr>
        <p:spPr>
          <a:xfrm>
            <a:off x="1896110" y="1547495"/>
            <a:ext cx="3693160" cy="769620"/>
          </a:xfrm>
          <a:prstGeom prst="roundRect">
            <a:avLst/>
          </a:prstGeom>
          <a:solidFill>
            <a:srgbClr val="DF452B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数据预处理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圆角矩形 11"/>
          <p:cNvSpPr/>
          <p:nvPr/>
        </p:nvSpPr>
        <p:spPr>
          <a:xfrm>
            <a:off x="1896110" y="2794000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特征工程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圆角矩形 13"/>
          <p:cNvSpPr/>
          <p:nvPr/>
        </p:nvSpPr>
        <p:spPr>
          <a:xfrm>
            <a:off x="1896110" y="5253355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结果评估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圆角矩形 15"/>
          <p:cNvSpPr/>
          <p:nvPr/>
        </p:nvSpPr>
        <p:spPr>
          <a:xfrm>
            <a:off x="1896110" y="4036060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数据建模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下箭头 2"/>
          <p:cNvSpPr/>
          <p:nvPr/>
        </p:nvSpPr>
        <p:spPr>
          <a:xfrm>
            <a:off x="3543300" y="238633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3"/>
          <p:cNvSpPr/>
          <p:nvPr/>
        </p:nvSpPr>
        <p:spPr>
          <a:xfrm>
            <a:off x="3545840" y="360553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4"/>
          <p:cNvSpPr/>
          <p:nvPr/>
        </p:nvSpPr>
        <p:spPr>
          <a:xfrm>
            <a:off x="3545840" y="483235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926455" y="174815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数据清洗、数据集成、数据采样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28360" y="2994660"/>
            <a:ext cx="429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特征编码、特征选择、特征降维、规范化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28360" y="4236720"/>
            <a:ext cx="457048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回归问题、分类问题、聚类问题、其他问题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28360" y="5454015"/>
            <a:ext cx="46418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查准率、查全率、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机器学习的一般流程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35305" y="1391928"/>
            <a:ext cx="108267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00000"/>
              </a:lnSpc>
              <a:buFont typeface="Wingdings" panose="05000000000000000000" charset="0"/>
              <a:buChar char="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对各种脏数据进行对应方式的处理，得到标准、干净、连续的数据，提供给机器学习的后续应用。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96620" y="2219968"/>
            <a:ext cx="4891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数据的完整性</a:t>
            </a:r>
            <a:endParaRPr lang="zh-CN" altLang="en-US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26785" y="2219968"/>
            <a:ext cx="4891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数据的唯一性</a:t>
            </a:r>
            <a:endParaRPr lang="zh-CN" altLang="en-US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26785" y="4157988"/>
            <a:ext cx="48914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数据的权威性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9625" y="3697613"/>
            <a:ext cx="54552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数据的合法性</a:t>
            </a:r>
            <a:endParaRPr lang="zh-CN" altLang="en-US" sz="20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96620" y="5408938"/>
            <a:ext cx="10550525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00000"/>
              </a:lnSpc>
              <a:buFont typeface="Wingdings" panose="05000000000000000000" charset="0"/>
              <a:buChar char=""/>
            </a:pPr>
            <a:r>
              <a:rPr lang="zh-CN" altLang="en-US" sz="20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数据的一致性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例如不同来源的不同指标，实际内涵是一样的，或是同一指标内涵不一致；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解决方法：建立数据体系，包含但不限于指标体系、维度、单位、频度等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7595" y="4157988"/>
            <a:ext cx="48641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例如获取数据与常识不符，年龄大于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岁；解决方法：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设置字段内容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（日期字段格式为 “2010-10-10”）；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类型的合法规则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（性别 in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男、 女、未知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203315" y="4618363"/>
            <a:ext cx="51415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例如出现多个来源的数据，且数值不一样；解决方法：为不同渠道设置权威级别；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36015" y="2680343"/>
            <a:ext cx="46996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例如人的属性中缺少性别、籍贯、年龄等；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解决方法：信息补全（使用身份证件号码推算性别、籍贯、出生日期、年龄等）；剔除；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03315" y="2680343"/>
            <a:ext cx="53219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例如不同来源的数据出现重复的情况等；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just" fontAlgn="auto">
              <a:lnSpc>
                <a:spcPct val="10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解决方法：按主键去重（用sql或者excel“去除重复记录”）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按规则去重（如不同渠道来的客户数据，可以通过相同的关键信息进行匹配，合并去重）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0207487" y="5680083"/>
            <a:ext cx="893583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机器学习的一般流程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5672" y="987190"/>
            <a:ext cx="450528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数据采样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srgbClr val="C20C23"/>
              </a:buClr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数据采样是指从原始数据集中选取一部分数据进行处理和分析，以得到更加准确和有价值的结果。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76397" y="2213924"/>
            <a:ext cx="5204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fontAlgn="auto">
              <a:lnSpc>
                <a:spcPct val="100000"/>
              </a:lnSpc>
              <a:spcAft>
                <a:spcPts val="1000"/>
              </a:spcAft>
              <a:buFont typeface="Wingdings" panose="05000000000000000000" charset="0"/>
              <a:buChar char=""/>
            </a:pP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数据不平衡（imbalance）</a:t>
            </a:r>
            <a:endParaRPr lang="zh-CN" altLang="en-US" sz="20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云形标注 8"/>
          <p:cNvSpPr/>
          <p:nvPr/>
        </p:nvSpPr>
        <p:spPr>
          <a:xfrm flipV="1">
            <a:off x="2017395" y="5092133"/>
            <a:ext cx="4748530" cy="1404620"/>
          </a:xfrm>
          <a:prstGeom prst="cloudCallout">
            <a:avLst>
              <a:gd name="adj1" fmla="val -24177"/>
              <a:gd name="adj2" fmla="val 7884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72690" y="5092133"/>
            <a:ext cx="369316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zh-CN" altLang="en-US" sz="2000" dirty="0">
                <a:sym typeface="+mn-ea"/>
              </a:rPr>
              <a:t>面临</a:t>
            </a:r>
            <a:r>
              <a:rPr kumimoji="1" lang="zh-CN" altLang="en-US" sz="2000" b="1" dirty="0">
                <a:sym typeface="+mn-ea"/>
              </a:rPr>
              <a:t>不平衡数据集</a:t>
            </a:r>
            <a:r>
              <a:rPr kumimoji="1" lang="zh-CN" altLang="en-US" sz="2000" dirty="0">
                <a:sym typeface="+mn-ea"/>
              </a:rPr>
              <a:t>的时候，传统的机器学习模型的评价方法不能精确地衡量模型的性能</a:t>
            </a:r>
            <a:endParaRPr kumimoji="1" lang="zh-CN" altLang="en-US" sz="2000" dirty="0"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92570" y="1449070"/>
            <a:ext cx="5102860" cy="3164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 fontAlgn="auto">
              <a:lnSpc>
                <a:spcPct val="100000"/>
              </a:lnSpc>
              <a:spcAft>
                <a:spcPts val="1000"/>
              </a:spcAft>
              <a:buFont typeface="Wingdings" panose="05000000000000000000" charset="0"/>
              <a:buChar char=""/>
            </a:pP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解决方法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过采样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（Over-Sampling）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通过随机复制少数类来增加其中的实例数量，从而可增加样本中少数类的代表性。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1000"/>
              </a:spcBef>
              <a:buFont typeface="Wingdings" panose="05000000000000000000" charset="0"/>
              <a:buChar char=""/>
            </a:pP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欠采样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Under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-Sampling）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  <a:spcBef>
                <a:spcPts val="500"/>
              </a:spcBef>
              <a:buFont typeface="Wingdings" panose="05000000000000000000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通过随机地消除占多数的类的样本来平衡类分布；直到多数类和少数类的实例实现平衡。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5500" y="2516505"/>
            <a:ext cx="5346065" cy="2005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指数据集的类别分布不均。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比如说一个二分类问题，100个训练样本，比较理想的情况是正类、负类样本的数量相差不多；而如果正类样本有99个、负类样本仅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个，就意味着存在类不平衡。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此时预测时就算全部为正，准确率也可以达到99%，这并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不能反映模型的好坏。</a:t>
            </a:r>
            <a:endParaRPr lang="zh-CN" altLang="en-US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机器学习的一般流程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数据集拆分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207487" y="5679440"/>
            <a:ext cx="893583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71952" y="1364541"/>
            <a:ext cx="5433574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25000"/>
              </a:lnSpc>
              <a:buFont typeface="Wingdings" panose="05000000000000000000" charset="0"/>
              <a:buChar char=""/>
            </a:pP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机器学习中将数据划分为</a:t>
            </a:r>
            <a:r>
              <a:rPr lang="en-US" alt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  <a:endParaRPr lang="zh-CN" altLang="en-US" sz="2600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02730" y="1378585"/>
            <a:ext cx="5130165" cy="4698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 fontAlgn="auto">
              <a:lnSpc>
                <a:spcPct val="100000"/>
              </a:lnSpc>
              <a:spcAft>
                <a:spcPts val="1000"/>
              </a:spcAft>
              <a:buFont typeface="Wingdings" panose="05000000000000000000" charset="0"/>
              <a:buChar char=""/>
            </a:pPr>
            <a:r>
              <a:rPr lang="zh-CN" altLang="en-US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常用拆分方法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"/>
            </a:pP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留出法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Hold-Out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）：直接将数据集划分为互斥的集合，如通常选择 70% 数据作为训练集，30% 作为测试集。需要注意的是保持划分后集合数据分布的一致性，避免划分过程中引入额外的偏差而对最终结果产生影响。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500"/>
              </a:spcBef>
              <a:buFont typeface="Wingdings" panose="05000000000000000000" charset="0"/>
              <a:buChar char=""/>
            </a:pPr>
            <a:r>
              <a:rPr 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K-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折交叉验证法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：将数据集划分为 k 个大小相似的互斥子集，并且尽量保证每个子集数据分布的一致性。这样，就可以获取 k 组训练 - 测试集，从而进行 k 次训练和测试，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通常取值为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18845" y="1847850"/>
            <a:ext cx="518668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训练数据集（train dataset）：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用来构建机器学习模型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验证数据集（validation dataset） 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辅助构建模型，用于在构建过程中评估模型，提供无偏估计，进而调整模型参数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0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测试数据集（test dataset）：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用来评估训练好的最终模型的性能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80" y="4091940"/>
            <a:ext cx="5045710" cy="24307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842737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64567" y="1794741"/>
            <a:ext cx="8367002" cy="2760595"/>
            <a:chOff x="3364567" y="1541704"/>
            <a:chExt cx="8367002" cy="2760595"/>
          </a:xfrm>
        </p:grpSpPr>
        <p:grpSp>
          <p:nvGrpSpPr>
            <p:cNvPr id="17" name="组合 16"/>
            <p:cNvGrpSpPr/>
            <p:nvPr/>
          </p:nvGrpSpPr>
          <p:grpSpPr>
            <a:xfrm>
              <a:off x="3364567" y="1541704"/>
              <a:ext cx="607187" cy="607187"/>
              <a:chOff x="5583547" y="1748914"/>
              <a:chExt cx="607187" cy="60718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364567" y="2244113"/>
              <a:ext cx="607187" cy="607187"/>
              <a:chOff x="5583547" y="1748914"/>
              <a:chExt cx="607187" cy="60718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364567" y="2965895"/>
              <a:ext cx="607187" cy="607187"/>
              <a:chOff x="5583547" y="1748914"/>
              <a:chExt cx="607187" cy="60718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64567" y="3695112"/>
              <a:ext cx="607187" cy="607187"/>
              <a:chOff x="5583547" y="1748914"/>
              <a:chExt cx="607187" cy="60718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882605" y="1543631"/>
              <a:ext cx="607187" cy="607187"/>
              <a:chOff x="5583547" y="1748914"/>
              <a:chExt cx="607187" cy="607187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右箭头 29"/>
            <p:cNvSpPr/>
            <p:nvPr/>
          </p:nvSpPr>
          <p:spPr>
            <a:xfrm>
              <a:off x="4041481" y="173392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右箭头 29"/>
            <p:cNvSpPr/>
            <p:nvPr/>
          </p:nvSpPr>
          <p:spPr>
            <a:xfrm>
              <a:off x="4041481" y="2431297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右箭头 29"/>
            <p:cNvSpPr/>
            <p:nvPr/>
          </p:nvSpPr>
          <p:spPr>
            <a:xfrm>
              <a:off x="4041481" y="316377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29"/>
            <p:cNvSpPr/>
            <p:nvPr/>
          </p:nvSpPr>
          <p:spPr>
            <a:xfrm>
              <a:off x="4041481" y="389007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29"/>
            <p:cNvSpPr/>
            <p:nvPr/>
          </p:nvSpPr>
          <p:spPr>
            <a:xfrm>
              <a:off x="8559519" y="173901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461926" y="1614463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课程要求</a:t>
              </a:r>
              <a:endParaRPr lang="zh-CN" altLang="en-US" sz="2000" dirty="0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461926" y="2311839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机器学习的定义</a:t>
              </a:r>
              <a:endParaRPr lang="zh-CN" altLang="en-US" dirty="0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461926" y="3032807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机器学习的发展历程</a:t>
              </a:r>
              <a:endParaRPr lang="zh-CN" altLang="en-US" dirty="0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461926" y="3771379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机器学习的应用</a:t>
              </a:r>
              <a:r>
                <a:rPr lang="zh-CN" altLang="en-US" dirty="0">
                  <a:solidFill>
                    <a:schemeClr val="bg1"/>
                  </a:solidFill>
                </a:rPr>
                <a:t>领域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8979964" y="1614463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机器学习的一般流程</a:t>
              </a:r>
              <a:endParaRPr lang="zh-CN" altLang="en-US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882605" y="2247787"/>
              <a:ext cx="607187" cy="607187"/>
              <a:chOff x="5583547" y="1748914"/>
              <a:chExt cx="607187" cy="607187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右箭头 29"/>
            <p:cNvSpPr/>
            <p:nvPr/>
          </p:nvSpPr>
          <p:spPr>
            <a:xfrm>
              <a:off x="8559519" y="244317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38"/>
            <p:cNvSpPr/>
            <p:nvPr/>
          </p:nvSpPr>
          <p:spPr>
            <a:xfrm>
              <a:off x="8979964" y="2318619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机器学习的学习方式</a:t>
              </a:r>
              <a:endParaRPr lang="zh-CN" altLang="en-US" dirty="0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882605" y="2969499"/>
              <a:ext cx="607187" cy="607187"/>
              <a:chOff x="5583547" y="1748914"/>
              <a:chExt cx="607187" cy="607187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右箭头 29"/>
            <p:cNvSpPr/>
            <p:nvPr/>
          </p:nvSpPr>
          <p:spPr>
            <a:xfrm>
              <a:off x="8559519" y="316488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38"/>
            <p:cNvSpPr/>
            <p:nvPr/>
          </p:nvSpPr>
          <p:spPr>
            <a:xfrm>
              <a:off x="8979964" y="3040331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机器学习的评价指标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机器学习的一般流程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07487" y="5679440"/>
            <a:ext cx="893583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1"/>
          <p:cNvSpPr/>
          <p:nvPr/>
        </p:nvSpPr>
        <p:spPr>
          <a:xfrm>
            <a:off x="1896110" y="1547495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数据预处理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圆角矩形 11"/>
          <p:cNvSpPr/>
          <p:nvPr/>
        </p:nvSpPr>
        <p:spPr>
          <a:xfrm>
            <a:off x="1896110" y="2794000"/>
            <a:ext cx="3693160" cy="769620"/>
          </a:xfrm>
          <a:prstGeom prst="roundRect">
            <a:avLst/>
          </a:prstGeom>
          <a:solidFill>
            <a:srgbClr val="DF452B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特征工程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圆角矩形 13"/>
          <p:cNvSpPr/>
          <p:nvPr/>
        </p:nvSpPr>
        <p:spPr>
          <a:xfrm>
            <a:off x="1896110" y="5253355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结果评估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圆角矩形 15"/>
          <p:cNvSpPr/>
          <p:nvPr/>
        </p:nvSpPr>
        <p:spPr>
          <a:xfrm>
            <a:off x="1896110" y="4036060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数据建模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下箭头 2"/>
          <p:cNvSpPr/>
          <p:nvPr/>
        </p:nvSpPr>
        <p:spPr>
          <a:xfrm>
            <a:off x="3543300" y="238633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3"/>
          <p:cNvSpPr/>
          <p:nvPr/>
        </p:nvSpPr>
        <p:spPr>
          <a:xfrm>
            <a:off x="3545840" y="360553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4"/>
          <p:cNvSpPr/>
          <p:nvPr/>
        </p:nvSpPr>
        <p:spPr>
          <a:xfrm>
            <a:off x="3545840" y="483235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926455" y="174815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数据清洗、数据集成、数据采样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28360" y="2994660"/>
            <a:ext cx="429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特征编码、特征选择、特征降维、规范化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28360" y="4236720"/>
            <a:ext cx="457048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回归问题、分类问题、聚类问题、其他问题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28360" y="5454015"/>
            <a:ext cx="57905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拟合度量、查准率、查全率、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曲线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05839" y="114556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4450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机器学习的一般流程：特征</a:t>
            </a:r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特征编码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3240" y="1411133"/>
            <a:ext cx="1089088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数据集中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经常会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出现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字符串信息，例如男女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高中低等，这类信息不能直接用于算法计算，需要将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</a:t>
            </a:r>
            <a:r>
              <a:rPr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数据转化为数值形式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进行编码，便于后期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进行建模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1820" y="3987830"/>
            <a:ext cx="518604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Wingdings" panose="05000000000000000000" charset="0"/>
              <a:buChar char=""/>
            </a:pPr>
            <a:r>
              <a:rPr lang="zh-CN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one-hot编码：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N位状态寄存器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来对N个状态进行编码，每个状态都由他独立的寄存器位，并在任意时候只有一位有效。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983605" y="3987830"/>
            <a:ext cx="52876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Wingdings" panose="05000000000000000000" charset="0"/>
              <a:buChar char=""/>
            </a:pPr>
            <a:r>
              <a:rPr lang="zh-CN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语义编码：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one-hot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编码无法体现文本的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对于一些有关联的</a:t>
            </a: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文本信息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来说，无法真正体现出数据关联。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797560" y="5070602"/>
            <a:ext cx="48514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Wingdings" panose="05000000000000000000" charset="0"/>
              <a:buChar char=""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有无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电梯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装修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都是文本类型数据。电梯分类有电梯和无电梯两种，因此可用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"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装修分为豪装、精装，简装，毛坯四种，可用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0001/0010/0100/1000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096000" y="5070602"/>
            <a:ext cx="50609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Wingdings" panose="05000000000000000000" charset="0"/>
              <a:buChar char=""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词嵌入（word embedding）：词嵌入信息可以编码语义信息，生成特征语义表示，如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word2vec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buFont typeface="Wingdings" panose="05000000000000000000" charset="0"/>
              <a:buChar char="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预训练模型编码：对文本数据的上下文进行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双向编码，如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6"/>
            </p:custDataLst>
          </p:nvPr>
        </p:nvGraphicFramePr>
        <p:xfrm>
          <a:off x="1831340" y="2308860"/>
          <a:ext cx="849386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923"/>
                <a:gridCol w="807472"/>
                <a:gridCol w="1037302"/>
                <a:gridCol w="1214755"/>
                <a:gridCol w="863600"/>
                <a:gridCol w="1160145"/>
                <a:gridCol w="708660"/>
                <a:gridCol w="983615"/>
                <a:gridCol w="1103396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5D1CC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朝向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D1CC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区域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D1CC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有无电梯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D1CC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楼层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D1CC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房屋面积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D1CC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装修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D1CC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年份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D1CC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价格</a:t>
                      </a:r>
                      <a:endParaRPr lang="zh-CN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5D1CC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东西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灯市口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120m</a:t>
                      </a:r>
                      <a:r>
                        <a:rPr lang="en-US" altLang="zh-CN" baseline="30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aseline="30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精装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1996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3,400/m</a:t>
                      </a:r>
                      <a:r>
                        <a:rPr lang="en-US" altLang="zh-CN" baseline="30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aseline="30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南北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东关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有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107m</a:t>
                      </a:r>
                      <a:r>
                        <a:rPr lang="en-US" altLang="zh-CN" baseline="30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aseline="30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毛坯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1998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2,100/m</a:t>
                      </a:r>
                      <a:r>
                        <a:rPr lang="en-US" altLang="zh-CN" baseline="30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aseline="30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南北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市一中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无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90m</a:t>
                      </a:r>
                      <a:r>
                        <a:rPr lang="en-US" altLang="zh-CN" baseline="30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aseline="30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简装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2007</a:t>
                      </a:r>
                      <a:endParaRPr lang="en-US" altLang="zh-CN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2,900/m</a:t>
                      </a:r>
                      <a:r>
                        <a:rPr lang="en-US" altLang="zh-CN" baseline="30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zh-CN" baseline="30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机器学习的一般流程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 rot="0">
            <a:off x="2522855" y="1703070"/>
            <a:ext cx="4305300" cy="673735"/>
            <a:chOff x="816" y="3487"/>
            <a:chExt cx="6650" cy="991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" y="3487"/>
              <a:ext cx="6449" cy="517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05" y="4037"/>
              <a:ext cx="4961" cy="441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6938645" y="1133475"/>
            <a:ext cx="4290060" cy="1161415"/>
            <a:chOff x="9781" y="2614"/>
            <a:chExt cx="6756" cy="1829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86" y="3081"/>
              <a:ext cx="6351" cy="1362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81" y="2614"/>
              <a:ext cx="5045" cy="494"/>
            </a:xfrm>
            <a:prstGeom prst="rect">
              <a:avLst/>
            </a:prstGeom>
          </p:spPr>
        </p:pic>
      </p:grpSp>
      <p:sp>
        <p:nvSpPr>
          <p:cNvPr id="38" name="文本框 37"/>
          <p:cNvSpPr txBox="1"/>
          <p:nvPr/>
        </p:nvSpPr>
        <p:spPr>
          <a:xfrm>
            <a:off x="676275" y="3054350"/>
            <a:ext cx="293941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Wingdings" panose="05000000000000000000" charset="0"/>
              <a:buChar char=""/>
            </a:pPr>
            <a:r>
              <a:rPr 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过滤法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基于过滤法的特征选择方案，其核心在于对特征进行排序——按照特征价值高低排序后，即可实现任意比例/数量的特征选择或剔除。显然，如何评估特征的价值高低从而实现排序是这里的关键环节。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6514" y="1456060"/>
            <a:ext cx="1677338" cy="1015663"/>
            <a:chOff x="725170" y="1456060"/>
            <a:chExt cx="1677338" cy="1015663"/>
          </a:xfrm>
        </p:grpSpPr>
        <p:sp>
          <p:nvSpPr>
            <p:cNvPr id="41" name="文本框 40"/>
            <p:cNvSpPr txBox="1"/>
            <p:nvPr/>
          </p:nvSpPr>
          <p:spPr>
            <a:xfrm>
              <a:off x="725170" y="1456060"/>
              <a:ext cx="1677338" cy="101566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lstStyle/>
            <a:p>
              <a:pPr indent="0" algn="just">
                <a:buFont typeface="Wingdings" panose="05000000000000000000" charset="0"/>
                <a:buNone/>
              </a:pPr>
              <a:r>
                <a:rPr lang="en-US" altLang="zh-CN" sz="2000" b="1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sz="2000" b="1" dirty="0">
                  <a:solidFill>
                    <a:srgbClr val="CC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这些属性特征都有用吗？</a:t>
              </a:r>
              <a:endParaRPr lang="zh-CN" sz="20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五角星 4"/>
            <p:cNvSpPr/>
            <p:nvPr/>
          </p:nvSpPr>
          <p:spPr>
            <a:xfrm>
              <a:off x="771925" y="1474470"/>
              <a:ext cx="323558" cy="331390"/>
            </a:xfrm>
            <a:prstGeom prst="star5">
              <a:avLst/>
            </a:prstGeom>
            <a:solidFill>
              <a:srgbClr val="FF33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13200" y="2536190"/>
            <a:ext cx="5289550" cy="37846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816225" y="2546350"/>
            <a:ext cx="1099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特征选择</a:t>
            </a:r>
            <a:endParaRPr lang="zh-CN" b="1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164330" y="3048635"/>
            <a:ext cx="355409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Wingdings" panose="05000000000000000000" charset="0"/>
              <a:buChar char=""/>
            </a:pPr>
            <a:r>
              <a:rPr 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包裹法(Wrapper)：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包裹式特征选择法的特征选择过程与学习器相关，使用学习器的性能作为特征选择的评价准则，选择最有利于学习器性能的特征子集。常用的包裹式特征选择法有递归特征消除法RFE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978775" y="3133725"/>
            <a:ext cx="355409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Wingdings" panose="05000000000000000000" charset="0"/>
              <a:buChar char=""/>
            </a:pPr>
            <a:r>
              <a:rPr 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嵌入法(Embedded)：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嵌入法是一种让算法自己决定使用哪些特征的方法，即特征选择和模型训练同时进行。在使用嵌入法时，我们先使用某些机器学习的算法或模型进行训练，得到各个特征的权值系数(0-1之间)。这些权值系数往往代表了特征对模型的贡献或者说重要性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22855" y="1133475"/>
            <a:ext cx="3712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例子</a:t>
            </a:r>
            <a:r>
              <a:rPr lang="en-US" altLang="zh-CN" b="1"/>
              <a:t>1</a:t>
            </a:r>
            <a:r>
              <a:rPr lang="zh-CN" altLang="en-US" b="1"/>
              <a:t>：二分类问题：男性</a:t>
            </a:r>
            <a:r>
              <a:rPr lang="en-US" altLang="zh-CN" b="1"/>
              <a:t>/</a:t>
            </a:r>
            <a:r>
              <a:rPr lang="zh-CN" altLang="en-US" b="1"/>
              <a:t>女性</a:t>
            </a:r>
            <a:endParaRPr lang="zh-CN" altLang="en-US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机器学习的一般流程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特征降维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3465" y="1387300"/>
            <a:ext cx="1070406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特征降维是指将高维数据降低到低维空间中，以减少数据的维度，同时保留数据的基本特征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。前面的特征选择也可以认为是特征降维的一种方式。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64540" y="5266262"/>
            <a:ext cx="478345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主成分分析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(PCA)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：高维数据投影到低维，投影后数据方差最大，相关度降低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——————————————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845809" y="5207842"/>
            <a:ext cx="5033263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线性判别分析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(LDA)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：样本数据映射到一维坐标轴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50000"/>
              </a:lnSpc>
              <a:buFont typeface="Wingdings" panose="05000000000000000000" charset="0"/>
              <a:buNone/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391660" y="2148840"/>
            <a:ext cx="3041015" cy="304546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766060" y="4453890"/>
            <a:ext cx="1107440" cy="157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输入图片</a:t>
            </a:r>
            <a:endParaRPr lang="en-US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86355" y="2828925"/>
            <a:ext cx="1287780" cy="1458595"/>
          </a:xfrm>
          <a:prstGeom prst="rect">
            <a:avLst/>
          </a:prstGeom>
        </p:spPr>
      </p:pic>
      <p:sp>
        <p:nvSpPr>
          <p:cNvPr id="23" name="右箭头 22"/>
          <p:cNvSpPr/>
          <p:nvPr>
            <p:custDataLst>
              <p:tags r:id="rId11"/>
            </p:custDataLst>
          </p:nvPr>
        </p:nvSpPr>
        <p:spPr>
          <a:xfrm>
            <a:off x="7432675" y="3606165"/>
            <a:ext cx="706755" cy="174625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7569200" y="3950335"/>
            <a:ext cx="663575" cy="503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降维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23580" y="3508375"/>
            <a:ext cx="2647315" cy="272415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8615680" y="3943985"/>
            <a:ext cx="2092325" cy="187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输出一维向量</a:t>
            </a:r>
            <a:endParaRPr lang="en-US" altLang="zh-CN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3874135" y="3950970"/>
            <a:ext cx="1162050" cy="187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>
                <a:latin typeface="楷体" panose="02010609060101010101" charset="-122"/>
                <a:ea typeface="楷体" panose="02010609060101010101" charset="-122"/>
                <a:cs typeface="Times New Roman" panose="02020603050405020304" pitchFamily="18" charset="0"/>
              </a:rPr>
              <a:t>建立二维矩阵</a:t>
            </a:r>
            <a:endParaRPr lang="zh-CN">
              <a:latin typeface="楷体" panose="02010609060101010101" charset="-122"/>
              <a:ea typeface="楷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9" name="右箭头 28"/>
          <p:cNvSpPr/>
          <p:nvPr>
            <p:custDataLst>
              <p:tags r:id="rId17"/>
            </p:custDataLst>
          </p:nvPr>
        </p:nvSpPr>
        <p:spPr>
          <a:xfrm>
            <a:off x="4081145" y="3590290"/>
            <a:ext cx="706755" cy="174625"/>
          </a:xfrm>
          <a:prstGeom prst="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机器学习的一般流程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规范化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8977" y="1495055"/>
            <a:ext cx="1070406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不同属性具有不同量级时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会导致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：①数量级的差异将导致量级较大的属性占据主导地位；②数量级的差异将导致迭代收敛速度减慢；③依赖于样本距离的算法对于数据的数量级非常敏感。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6305" y="2949359"/>
            <a:ext cx="478345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Wingdings" panose="05000000000000000000" charset="0"/>
              <a:buChar char=""/>
            </a:pP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endParaRPr lang="en-US" altLang="zh-CN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anose="05000000000000000000" charset="0"/>
              <a:buChar char="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通过减去均值然后除以方差（或标准差），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将数据按比例缩放，使之落入一个小的特定区间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18530" y="2740660"/>
            <a:ext cx="49415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Wingdings" panose="05000000000000000000" charset="0"/>
              <a:buChar char=""/>
            </a:pP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区间缩放</a:t>
            </a:r>
            <a:endParaRPr lang="en-US" altLang="zh-CN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anose="05000000000000000000" charset="0"/>
              <a:buChar char="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将属性缩放到一个指定的最大和最小值（通常是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0-1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）之间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78295" y="3888105"/>
            <a:ext cx="37020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x = (x-min)/(max-min)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625600" y="4517809"/>
            <a:ext cx="25400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x =(x - 𝜇  ) / 𝜎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34720" y="5039779"/>
            <a:ext cx="47650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适用于：如果数据的分布本身就服从正态分布，就可以用这个方法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18530" y="4410075"/>
            <a:ext cx="4941570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buFont typeface="Wingdings" panose="05000000000000000000" charset="0"/>
              <a:buChar char=""/>
            </a:pP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</a:t>
            </a:r>
            <a:endParaRPr lang="en-US" altLang="zh-CN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Wingdings" panose="05000000000000000000" charset="0"/>
              <a:buChar char="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just">
              <a:buFont typeface="Wingdings" panose="05000000000000000000" charset="0"/>
              <a:buNone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某一属性特征的模长转化成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660" y="5486043"/>
            <a:ext cx="1826895" cy="9785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机器学习的一般流程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07487" y="5679440"/>
            <a:ext cx="893583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1"/>
          <p:cNvSpPr/>
          <p:nvPr/>
        </p:nvSpPr>
        <p:spPr>
          <a:xfrm>
            <a:off x="1896110" y="1547495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数据预处理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圆角矩形 11"/>
          <p:cNvSpPr/>
          <p:nvPr/>
        </p:nvSpPr>
        <p:spPr>
          <a:xfrm>
            <a:off x="1896110" y="2794000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特征工程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圆角矩形 13"/>
          <p:cNvSpPr/>
          <p:nvPr/>
        </p:nvSpPr>
        <p:spPr>
          <a:xfrm>
            <a:off x="1896110" y="5253355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结果评估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圆角矩形 15"/>
          <p:cNvSpPr/>
          <p:nvPr/>
        </p:nvSpPr>
        <p:spPr>
          <a:xfrm>
            <a:off x="1896110" y="4036060"/>
            <a:ext cx="3693160" cy="769620"/>
          </a:xfrm>
          <a:prstGeom prst="roundRect">
            <a:avLst/>
          </a:prstGeom>
          <a:solidFill>
            <a:srgbClr val="DF452B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数据建模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下箭头 2"/>
          <p:cNvSpPr/>
          <p:nvPr/>
        </p:nvSpPr>
        <p:spPr>
          <a:xfrm>
            <a:off x="3543300" y="238633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3"/>
          <p:cNvSpPr/>
          <p:nvPr/>
        </p:nvSpPr>
        <p:spPr>
          <a:xfrm>
            <a:off x="3545840" y="360553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4"/>
          <p:cNvSpPr/>
          <p:nvPr/>
        </p:nvSpPr>
        <p:spPr>
          <a:xfrm>
            <a:off x="3545840" y="483235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926455" y="174815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数据清洗、数据集成、数据采样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28360" y="2994660"/>
            <a:ext cx="429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特征编码、特征选择、特征降维、规范化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28360" y="4236720"/>
            <a:ext cx="457048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回归问题、分类问题、聚类问题、其他问题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28360" y="5454015"/>
            <a:ext cx="252024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查准率、查全率、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机器学习的一般流程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07487" y="5679440"/>
            <a:ext cx="893583" cy="323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1"/>
          <p:cNvSpPr/>
          <p:nvPr/>
        </p:nvSpPr>
        <p:spPr>
          <a:xfrm>
            <a:off x="1896110" y="1547495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数据预处理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圆角矩形 11"/>
          <p:cNvSpPr/>
          <p:nvPr/>
        </p:nvSpPr>
        <p:spPr>
          <a:xfrm>
            <a:off x="1896110" y="2794000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特征工程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圆角矩形 13"/>
          <p:cNvSpPr/>
          <p:nvPr/>
        </p:nvSpPr>
        <p:spPr>
          <a:xfrm>
            <a:off x="1896110" y="5253355"/>
            <a:ext cx="3693160" cy="769620"/>
          </a:xfrm>
          <a:prstGeom prst="roundRect">
            <a:avLst/>
          </a:prstGeom>
          <a:solidFill>
            <a:srgbClr val="DF452B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结果评估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圆角矩形 15"/>
          <p:cNvSpPr/>
          <p:nvPr/>
        </p:nvSpPr>
        <p:spPr>
          <a:xfrm>
            <a:off x="1896110" y="4036060"/>
            <a:ext cx="3693160" cy="7696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数据建模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下箭头 2"/>
          <p:cNvSpPr/>
          <p:nvPr/>
        </p:nvSpPr>
        <p:spPr>
          <a:xfrm>
            <a:off x="3543300" y="238633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3"/>
          <p:cNvSpPr/>
          <p:nvPr/>
        </p:nvSpPr>
        <p:spPr>
          <a:xfrm>
            <a:off x="3545840" y="360553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4"/>
          <p:cNvSpPr/>
          <p:nvPr/>
        </p:nvSpPr>
        <p:spPr>
          <a:xfrm>
            <a:off x="3545840" y="4832350"/>
            <a:ext cx="393700" cy="379095"/>
          </a:xfrm>
          <a:prstGeom prst="down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926455" y="1748155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数据清洗、数据集成、数据采样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28360" y="2994660"/>
            <a:ext cx="429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特征编码、特征选择、特征降维、规范化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28360" y="4236720"/>
            <a:ext cx="457048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回归问题、分类问题、聚类问题、其他问题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928360" y="5454015"/>
            <a:ext cx="252024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查准率、查全率、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12499" y="1794741"/>
            <a:ext cx="8367002" cy="2760595"/>
            <a:chOff x="3364567" y="1541704"/>
            <a:chExt cx="8367002" cy="2760595"/>
          </a:xfrm>
        </p:grpSpPr>
        <p:grpSp>
          <p:nvGrpSpPr>
            <p:cNvPr id="17" name="组合 16"/>
            <p:cNvGrpSpPr/>
            <p:nvPr/>
          </p:nvGrpSpPr>
          <p:grpSpPr>
            <a:xfrm>
              <a:off x="3364567" y="1541704"/>
              <a:ext cx="607187" cy="607187"/>
              <a:chOff x="5583547" y="1748914"/>
              <a:chExt cx="607187" cy="60718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364567" y="2244113"/>
              <a:ext cx="607187" cy="607187"/>
              <a:chOff x="5583547" y="1748914"/>
              <a:chExt cx="607187" cy="60718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364567" y="2965895"/>
              <a:ext cx="607187" cy="607187"/>
              <a:chOff x="5583547" y="1748914"/>
              <a:chExt cx="607187" cy="60718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64567" y="3695112"/>
              <a:ext cx="607187" cy="607187"/>
              <a:chOff x="5583547" y="1748914"/>
              <a:chExt cx="607187" cy="60718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882605" y="1543631"/>
              <a:ext cx="607187" cy="607187"/>
              <a:chOff x="5583547" y="1748914"/>
              <a:chExt cx="607187" cy="607187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右箭头 29"/>
            <p:cNvSpPr/>
            <p:nvPr/>
          </p:nvSpPr>
          <p:spPr>
            <a:xfrm>
              <a:off x="4041481" y="173392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右箭头 29"/>
            <p:cNvSpPr/>
            <p:nvPr/>
          </p:nvSpPr>
          <p:spPr>
            <a:xfrm>
              <a:off x="4041481" y="2431297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右箭头 29"/>
            <p:cNvSpPr/>
            <p:nvPr/>
          </p:nvSpPr>
          <p:spPr>
            <a:xfrm>
              <a:off x="4041481" y="316377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29"/>
            <p:cNvSpPr/>
            <p:nvPr/>
          </p:nvSpPr>
          <p:spPr>
            <a:xfrm>
              <a:off x="4041481" y="389007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29"/>
            <p:cNvSpPr/>
            <p:nvPr/>
          </p:nvSpPr>
          <p:spPr>
            <a:xfrm>
              <a:off x="8559519" y="173901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461926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课程要求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461926" y="231183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机器学习的定义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461926" y="3032807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机器学习的发展历程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461926" y="377137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</a:t>
              </a:r>
              <a:r>
                <a:rPr lang="zh-CN" altLang="en-US" dirty="0"/>
                <a:t>应用</a:t>
              </a:r>
              <a:r>
                <a:rPr lang="zh-CN" altLang="en-US" dirty="0">
                  <a:solidFill>
                    <a:schemeClr val="tx1"/>
                  </a:solidFill>
                </a:rPr>
                <a:t>领域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8979964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机器学习的一般流程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882605" y="2247787"/>
              <a:ext cx="607187" cy="607187"/>
              <a:chOff x="5583547" y="1748914"/>
              <a:chExt cx="607187" cy="607187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右箭头 29"/>
            <p:cNvSpPr/>
            <p:nvPr/>
          </p:nvSpPr>
          <p:spPr>
            <a:xfrm>
              <a:off x="8559519" y="244317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38"/>
            <p:cNvSpPr/>
            <p:nvPr/>
          </p:nvSpPr>
          <p:spPr>
            <a:xfrm>
              <a:off x="8979964" y="2318619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机器学习的学习方式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882605" y="2969499"/>
              <a:ext cx="607187" cy="607187"/>
              <a:chOff x="5583547" y="1748914"/>
              <a:chExt cx="607187" cy="607187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右箭头 29"/>
            <p:cNvSpPr/>
            <p:nvPr/>
          </p:nvSpPr>
          <p:spPr>
            <a:xfrm>
              <a:off x="8559519" y="316488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38"/>
            <p:cNvSpPr/>
            <p:nvPr/>
          </p:nvSpPr>
          <p:spPr>
            <a:xfrm>
              <a:off x="8979964" y="3040331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机器学习的评价指标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机器学习的学习方式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389888" y="3429000"/>
            <a:ext cx="1216152" cy="566928"/>
          </a:xfrm>
          <a:prstGeom prst="roundRect">
            <a:avLst>
              <a:gd name="adj" fmla="val 3484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机器学习方式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191256" y="2053941"/>
            <a:ext cx="1490472" cy="3317046"/>
            <a:chOff x="3273552" y="2008407"/>
            <a:chExt cx="1490472" cy="3317046"/>
          </a:xfrm>
        </p:grpSpPr>
        <p:sp>
          <p:nvSpPr>
            <p:cNvPr id="12" name="矩形: 圆角 11"/>
            <p:cNvSpPr/>
            <p:nvPr/>
          </p:nvSpPr>
          <p:spPr>
            <a:xfrm>
              <a:off x="3273552" y="2008407"/>
              <a:ext cx="1490472" cy="566928"/>
            </a:xfrm>
            <a:prstGeom prst="roundRect">
              <a:avLst>
                <a:gd name="adj" fmla="val 34849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有监督学习</a:t>
              </a:r>
              <a:endParaRPr lang="zh-CN" altLang="en-US" dirty="0"/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3273552" y="2925113"/>
              <a:ext cx="1490472" cy="566928"/>
            </a:xfrm>
            <a:prstGeom prst="roundRect">
              <a:avLst>
                <a:gd name="adj" fmla="val 34849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无监督学习</a:t>
              </a:r>
              <a:endParaRPr lang="zh-CN" altLang="en-US" dirty="0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3273552" y="3841819"/>
              <a:ext cx="1490472" cy="566928"/>
            </a:xfrm>
            <a:prstGeom prst="roundRect">
              <a:avLst>
                <a:gd name="adj" fmla="val 34849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半监督学习</a:t>
              </a:r>
              <a:endParaRPr lang="zh-CN" altLang="en-US" dirty="0"/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3273552" y="4758525"/>
              <a:ext cx="1490472" cy="566928"/>
            </a:xfrm>
            <a:prstGeom prst="roundRect">
              <a:avLst>
                <a:gd name="adj" fmla="val 34849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强化学习</a:t>
              </a:r>
              <a:endParaRPr lang="zh-CN" altLang="en-US" dirty="0"/>
            </a:p>
          </p:txBody>
        </p:sp>
      </p:grpSp>
      <p:cxnSp>
        <p:nvCxnSpPr>
          <p:cNvPr id="8" name="直接箭头连接符 7"/>
          <p:cNvCxnSpPr>
            <a:stCxn id="2" idx="3"/>
            <a:endCxn id="12" idx="1"/>
          </p:cNvCxnSpPr>
          <p:nvPr/>
        </p:nvCxnSpPr>
        <p:spPr>
          <a:xfrm flipV="1">
            <a:off x="2606040" y="2337405"/>
            <a:ext cx="585216" cy="1375059"/>
          </a:xfrm>
          <a:prstGeom prst="straightConnector1">
            <a:avLst/>
          </a:prstGeom>
          <a:ln>
            <a:solidFill>
              <a:srgbClr val="70AD47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" idx="3"/>
            <a:endCxn id="15" idx="1"/>
          </p:cNvCxnSpPr>
          <p:nvPr/>
        </p:nvCxnSpPr>
        <p:spPr>
          <a:xfrm flipV="1">
            <a:off x="2606040" y="3254111"/>
            <a:ext cx="585216" cy="458353"/>
          </a:xfrm>
          <a:prstGeom prst="straightConnector1">
            <a:avLst/>
          </a:prstGeom>
          <a:ln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" idx="3"/>
            <a:endCxn id="16" idx="1"/>
          </p:cNvCxnSpPr>
          <p:nvPr/>
        </p:nvCxnSpPr>
        <p:spPr>
          <a:xfrm>
            <a:off x="2606040" y="3712464"/>
            <a:ext cx="585216" cy="458353"/>
          </a:xfrm>
          <a:prstGeom prst="straightConnector1">
            <a:avLst/>
          </a:prstGeom>
          <a:ln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" idx="3"/>
            <a:endCxn id="17" idx="1"/>
          </p:cNvCxnSpPr>
          <p:nvPr/>
        </p:nvCxnSpPr>
        <p:spPr>
          <a:xfrm>
            <a:off x="2606040" y="3712464"/>
            <a:ext cx="585216" cy="1375059"/>
          </a:xfrm>
          <a:prstGeom prst="straightConnector1">
            <a:avLst/>
          </a:prstGeom>
          <a:ln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/>
          <p:cNvSpPr/>
          <p:nvPr/>
        </p:nvSpPr>
        <p:spPr>
          <a:xfrm>
            <a:off x="5330951" y="2053941"/>
            <a:ext cx="4573303" cy="566928"/>
          </a:xfrm>
          <a:prstGeom prst="roundRect">
            <a:avLst>
              <a:gd name="adj" fmla="val 348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从有标记的训练数据中推导出预测函数。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ctr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给定数据，预测标签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sp>
        <p:nvSpPr>
          <p:cNvPr id="29" name="矩形: 圆角 28"/>
          <p:cNvSpPr/>
          <p:nvPr/>
        </p:nvSpPr>
        <p:spPr>
          <a:xfrm>
            <a:off x="5330951" y="2970647"/>
            <a:ext cx="4573303" cy="566928"/>
          </a:xfrm>
          <a:prstGeom prst="roundRect">
            <a:avLst>
              <a:gd name="adj" fmla="val 348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从无标记的训练数据中推断结论。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ctr"/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给定数据，寻找隐藏的结构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。</a:t>
            </a:r>
            <a:endParaRPr lang="zh-CN" altLang="en-US" dirty="0"/>
          </a:p>
        </p:txBody>
      </p:sp>
      <p:sp>
        <p:nvSpPr>
          <p:cNvPr id="30" name="矩形: 圆角 29"/>
          <p:cNvSpPr/>
          <p:nvPr/>
        </p:nvSpPr>
        <p:spPr>
          <a:xfrm>
            <a:off x="5330951" y="4804059"/>
            <a:ext cx="4573303" cy="566928"/>
          </a:xfrm>
          <a:prstGeom prst="roundRect">
            <a:avLst>
              <a:gd name="adj" fmla="val 348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i="0" dirty="0">
                <a:solidFill>
                  <a:srgbClr val="121212"/>
                </a:solidFill>
                <a:effectLst/>
                <a:latin typeface="-apple-system"/>
              </a:rPr>
              <a:t>给定数据，学习如何选择一系列行动，以最大化长期收益。</a:t>
            </a:r>
            <a:endParaRPr lang="zh-CN" altLang="en-US" dirty="0"/>
          </a:p>
        </p:txBody>
      </p:sp>
      <p:sp>
        <p:nvSpPr>
          <p:cNvPr id="23" name="矩形: 圆角 22"/>
          <p:cNvSpPr/>
          <p:nvPr/>
        </p:nvSpPr>
        <p:spPr>
          <a:xfrm>
            <a:off x="5330951" y="3887353"/>
            <a:ext cx="4573303" cy="566928"/>
          </a:xfrm>
          <a:prstGeom prst="roundRect">
            <a:avLst>
              <a:gd name="adj" fmla="val 348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让模型不依赖外界进行交互，自动地利用未标记样本提升学习性能。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机器学习的学习方式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有监督学习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22334" y="1387300"/>
            <a:ext cx="1043038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kumimoji="1"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有监督学习（</a:t>
            </a:r>
            <a:r>
              <a:rPr kumimoji="1" lang="en-US" altLang="zh-CN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supervised learning</a:t>
            </a:r>
            <a:r>
              <a:rPr kumimoji="1"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从给定的</a:t>
            </a: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有标注的训练数据集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中学习出一个函数（模型参数），当新的数据到来时可以根据这个函数预测结果。 常见任务包括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548755" y="2623991"/>
            <a:ext cx="5141595" cy="3708400"/>
            <a:chOff x="1253" y="4025"/>
            <a:chExt cx="8097" cy="5840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3" y="4283"/>
              <a:ext cx="5543" cy="5583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7"/>
            <a:srcRect r="25068"/>
            <a:stretch>
              <a:fillRect/>
            </a:stretch>
          </p:blipFill>
          <p:spPr>
            <a:xfrm>
              <a:off x="5488" y="4025"/>
              <a:ext cx="3862" cy="522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7" y="9062"/>
              <a:ext cx="1281" cy="427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26462" y="2632418"/>
            <a:ext cx="5096510" cy="3999230"/>
            <a:chOff x="10087" y="4088"/>
            <a:chExt cx="8026" cy="6298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87" y="4088"/>
              <a:ext cx="6369" cy="3568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79" y="7901"/>
              <a:ext cx="4683" cy="1005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77" y="7656"/>
              <a:ext cx="4137" cy="2731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13139" y="9438"/>
              <a:ext cx="1073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12499" y="1794741"/>
            <a:ext cx="8367002" cy="2760595"/>
            <a:chOff x="3364567" y="1541704"/>
            <a:chExt cx="8367002" cy="2760595"/>
          </a:xfrm>
        </p:grpSpPr>
        <p:grpSp>
          <p:nvGrpSpPr>
            <p:cNvPr id="17" name="组合 16"/>
            <p:cNvGrpSpPr/>
            <p:nvPr/>
          </p:nvGrpSpPr>
          <p:grpSpPr>
            <a:xfrm>
              <a:off x="3364567" y="1541704"/>
              <a:ext cx="607187" cy="607187"/>
              <a:chOff x="5583547" y="1748914"/>
              <a:chExt cx="607187" cy="60718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364567" y="2244113"/>
              <a:ext cx="607187" cy="607187"/>
              <a:chOff x="5583547" y="1748914"/>
              <a:chExt cx="607187" cy="60718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364567" y="2965895"/>
              <a:ext cx="607187" cy="607187"/>
              <a:chOff x="5583547" y="1748914"/>
              <a:chExt cx="607187" cy="60718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64567" y="3695112"/>
              <a:ext cx="607187" cy="607187"/>
              <a:chOff x="5583547" y="1748914"/>
              <a:chExt cx="607187" cy="60718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882605" y="1543631"/>
              <a:ext cx="607187" cy="607187"/>
              <a:chOff x="5583547" y="1748914"/>
              <a:chExt cx="607187" cy="607187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右箭头 29"/>
            <p:cNvSpPr/>
            <p:nvPr/>
          </p:nvSpPr>
          <p:spPr>
            <a:xfrm>
              <a:off x="4041481" y="173392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右箭头 29"/>
            <p:cNvSpPr/>
            <p:nvPr/>
          </p:nvSpPr>
          <p:spPr>
            <a:xfrm>
              <a:off x="4041481" y="2431297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右箭头 29"/>
            <p:cNvSpPr/>
            <p:nvPr/>
          </p:nvSpPr>
          <p:spPr>
            <a:xfrm>
              <a:off x="4041481" y="316377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29"/>
            <p:cNvSpPr/>
            <p:nvPr/>
          </p:nvSpPr>
          <p:spPr>
            <a:xfrm>
              <a:off x="4041481" y="389007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29"/>
            <p:cNvSpPr/>
            <p:nvPr/>
          </p:nvSpPr>
          <p:spPr>
            <a:xfrm>
              <a:off x="8559519" y="173901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461926" y="1614463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课程要求</a:t>
              </a:r>
              <a:endParaRPr lang="zh-CN" altLang="en-US" sz="2000" dirty="0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461926" y="231183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机器学习的定义</a:t>
              </a:r>
              <a:endParaRPr lang="zh-CN" altLang="en-US" dirty="0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461926" y="3032807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机器学习的发展历程</a:t>
              </a:r>
              <a:endParaRPr lang="zh-CN" altLang="en-US" dirty="0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461926" y="377137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机器学习的应用</a:t>
              </a:r>
              <a:r>
                <a:rPr lang="zh-CN" altLang="en-US" dirty="0">
                  <a:solidFill>
                    <a:schemeClr val="tx1"/>
                  </a:solidFill>
                </a:rPr>
                <a:t>领域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8979964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机器学习的一般流程</a:t>
              </a:r>
              <a:endParaRPr lang="zh-CN" altLang="en-US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882605" y="2247787"/>
              <a:ext cx="607187" cy="607187"/>
              <a:chOff x="5583547" y="1748914"/>
              <a:chExt cx="607187" cy="607187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右箭头 29"/>
            <p:cNvSpPr/>
            <p:nvPr/>
          </p:nvSpPr>
          <p:spPr>
            <a:xfrm>
              <a:off x="8559519" y="244317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38"/>
            <p:cNvSpPr/>
            <p:nvPr/>
          </p:nvSpPr>
          <p:spPr>
            <a:xfrm>
              <a:off x="8979964" y="231861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机器学习的学习方式</a:t>
              </a:r>
              <a:endParaRPr lang="zh-CN" altLang="en-US" dirty="0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882605" y="2969499"/>
              <a:ext cx="607187" cy="607187"/>
              <a:chOff x="5583547" y="1748914"/>
              <a:chExt cx="607187" cy="607187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右箭头 29"/>
            <p:cNvSpPr/>
            <p:nvPr/>
          </p:nvSpPr>
          <p:spPr>
            <a:xfrm>
              <a:off x="8559519" y="316488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38"/>
            <p:cNvSpPr/>
            <p:nvPr/>
          </p:nvSpPr>
          <p:spPr>
            <a:xfrm>
              <a:off x="8979964" y="3040331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机器学习的评价指标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机器学习的学习方式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085" y="2491105"/>
            <a:ext cx="2767965" cy="312356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170" y="2602865"/>
            <a:ext cx="2499995" cy="3867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600" y="3046095"/>
            <a:ext cx="2978150" cy="2755900"/>
          </a:xfrm>
          <a:prstGeom prst="rect">
            <a:avLst/>
          </a:prstGeom>
        </p:spPr>
      </p:pic>
      <p:pic>
        <p:nvPicPr>
          <p:cNvPr id="27" name="Picture 19" descr="image011"/>
          <p:cNvPicPr>
            <a:picLocks noChangeAspect="1"/>
          </p:cNvPicPr>
          <p:nvPr/>
        </p:nvPicPr>
        <p:blipFill>
          <a:blip r:embed="rId9"/>
          <a:srcRect l="15080" r="15031" b="10519"/>
          <a:stretch>
            <a:fillRect/>
          </a:stretch>
        </p:blipFill>
        <p:spPr>
          <a:xfrm>
            <a:off x="822334" y="2602865"/>
            <a:ext cx="4115909" cy="3304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矩形 28"/>
          <p:cNvSpPr/>
          <p:nvPr/>
        </p:nvSpPr>
        <p:spPr>
          <a:xfrm>
            <a:off x="10246609" y="5752465"/>
            <a:ext cx="725556" cy="347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22334" y="1387183"/>
            <a:ext cx="1043038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kumimoji="1"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无监督学习（</a:t>
            </a:r>
            <a:r>
              <a:rPr kumimoji="1" lang="en-US" altLang="zh-CN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unsupervised learning</a:t>
            </a:r>
            <a:r>
              <a:rPr kumimoji="1"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没有标注的训练数据集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，需要根据样本间的统计规律对样本集进行分析，常见任务如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机器学习的学习方式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半监督学习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2334" y="1387183"/>
            <a:ext cx="10430388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kumimoji="1"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半监督学习（</a:t>
            </a:r>
            <a:r>
              <a:rPr kumimoji="1" lang="en-US" altLang="zh-CN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Semi-supervised learning</a:t>
            </a:r>
            <a:r>
              <a:rPr kumimoji="1"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（少量的）标注训练数据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（大量的）未标注数据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来进行数据的分类学习。半监督学习可进一步划分为纯（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）半监督学习和直推学习（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transductive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learning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），前者假定训练数据中的未标记样本并非待测的数据，而后者则假定学习过程中所考虑的未标记样本恰是待预测数据，学习的目的就是在这些未标记样本上获得最优泛化性能。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977" y="3996651"/>
            <a:ext cx="4303204" cy="17942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6" b="10458"/>
          <a:stretch>
            <a:fillRect/>
          </a:stretch>
        </p:blipFill>
        <p:spPr>
          <a:xfrm>
            <a:off x="618064" y="3522763"/>
            <a:ext cx="6139352" cy="274201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机器学习的学习方式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C20C23"/>
              </a:buClr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强化学习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2334" y="1536179"/>
            <a:ext cx="10430388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kumimoji="1"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强化学习（</a:t>
            </a:r>
            <a:r>
              <a:rPr kumimoji="1" lang="en-US" altLang="zh-CN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 Learning</a:t>
            </a:r>
            <a:r>
              <a:rPr kumimoji="1"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：基于环境的反馈而行动，通过不断与环境交互、试错，使</a:t>
            </a: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整体行动收益最大化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，强化学习不需要训练数据的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，但是它需要每一步行动环境给予的反馈，是奖励还是惩罚，给予反馈不断调整训练对象的行为。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5443" y="3447191"/>
            <a:ext cx="6489700" cy="1565910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square" rtlCol="0" anchor="t">
            <a:spAutoFit/>
          </a:bodyPr>
          <a:lstStyle/>
          <a:p>
            <a:pPr lvl="0" indent="0" algn="l">
              <a:lnSpc>
                <a:spcPct val="120000"/>
              </a:lnSpc>
              <a:buNone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如：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让计算机学着去玩Flappy Bird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>
              <a:lnSpc>
                <a:spcPct val="120000"/>
              </a:lnSpc>
              <a:buNone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不需要设置具体的策略，比如先飞到上面，再飞到下面，我们只是需要给算法定一个“小目标”！比如当计算机玩的好的时候，我们就给它一定的奖励，它玩的不好的时候，就给它一定的惩罚，在这个算法框架下，它就可以越来越好，超过人类玩家的水平。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052" y="3614648"/>
            <a:ext cx="2744470" cy="13830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12499" y="1794741"/>
            <a:ext cx="8367002" cy="2760595"/>
            <a:chOff x="3364567" y="1541704"/>
            <a:chExt cx="8367002" cy="2760595"/>
          </a:xfrm>
        </p:grpSpPr>
        <p:grpSp>
          <p:nvGrpSpPr>
            <p:cNvPr id="17" name="组合 16"/>
            <p:cNvGrpSpPr/>
            <p:nvPr/>
          </p:nvGrpSpPr>
          <p:grpSpPr>
            <a:xfrm>
              <a:off x="3364567" y="1541704"/>
              <a:ext cx="607187" cy="607187"/>
              <a:chOff x="5583547" y="1748914"/>
              <a:chExt cx="607187" cy="60718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364567" y="2244113"/>
              <a:ext cx="607187" cy="607187"/>
              <a:chOff x="5583547" y="1748914"/>
              <a:chExt cx="607187" cy="60718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364567" y="2965895"/>
              <a:ext cx="607187" cy="607187"/>
              <a:chOff x="5583547" y="1748914"/>
              <a:chExt cx="607187" cy="60718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64567" y="3695112"/>
              <a:ext cx="607187" cy="607187"/>
              <a:chOff x="5583547" y="1748914"/>
              <a:chExt cx="607187" cy="60718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882605" y="1543631"/>
              <a:ext cx="607187" cy="607187"/>
              <a:chOff x="5583547" y="1748914"/>
              <a:chExt cx="607187" cy="607187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右箭头 29"/>
            <p:cNvSpPr/>
            <p:nvPr/>
          </p:nvSpPr>
          <p:spPr>
            <a:xfrm>
              <a:off x="4041481" y="173392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右箭头 29"/>
            <p:cNvSpPr/>
            <p:nvPr/>
          </p:nvSpPr>
          <p:spPr>
            <a:xfrm>
              <a:off x="4041481" y="2431297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右箭头 29"/>
            <p:cNvSpPr/>
            <p:nvPr/>
          </p:nvSpPr>
          <p:spPr>
            <a:xfrm>
              <a:off x="4041481" y="316377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29"/>
            <p:cNvSpPr/>
            <p:nvPr/>
          </p:nvSpPr>
          <p:spPr>
            <a:xfrm>
              <a:off x="4041481" y="389007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29"/>
            <p:cNvSpPr/>
            <p:nvPr/>
          </p:nvSpPr>
          <p:spPr>
            <a:xfrm>
              <a:off x="8559519" y="173901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461926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课程要求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461926" y="231183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机器学习的定义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461926" y="3032807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机器学习的发展历程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461926" y="377137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</a:t>
              </a:r>
              <a:r>
                <a:rPr lang="zh-CN" altLang="en-US" dirty="0"/>
                <a:t>应用</a:t>
              </a:r>
              <a:r>
                <a:rPr lang="zh-CN" altLang="en-US" dirty="0">
                  <a:solidFill>
                    <a:schemeClr val="tx1"/>
                  </a:solidFill>
                </a:rPr>
                <a:t>领域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8979964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机器学习的一般流程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882605" y="2247787"/>
              <a:ext cx="607187" cy="607187"/>
              <a:chOff x="5583547" y="1748914"/>
              <a:chExt cx="607187" cy="607187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右箭头 29"/>
            <p:cNvSpPr/>
            <p:nvPr/>
          </p:nvSpPr>
          <p:spPr>
            <a:xfrm>
              <a:off x="8559519" y="244317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38"/>
            <p:cNvSpPr/>
            <p:nvPr/>
          </p:nvSpPr>
          <p:spPr>
            <a:xfrm>
              <a:off x="8979964" y="231861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机器学习的学习方式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882605" y="2969499"/>
              <a:ext cx="607187" cy="607187"/>
              <a:chOff x="5583547" y="1748914"/>
              <a:chExt cx="607187" cy="607187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just"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dirty="0"/>
                  <a:t>07</a:t>
                </a:r>
                <a:endParaRPr lang="zh-CN" altLang="en-US" dirty="0"/>
              </a:p>
            </p:txBody>
          </p:sp>
        </p:grpSp>
        <p:sp>
          <p:nvSpPr>
            <p:cNvPr id="51" name="右箭头 29"/>
            <p:cNvSpPr/>
            <p:nvPr/>
          </p:nvSpPr>
          <p:spPr>
            <a:xfrm>
              <a:off x="8559519" y="316488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38"/>
            <p:cNvSpPr/>
            <p:nvPr/>
          </p:nvSpPr>
          <p:spPr>
            <a:xfrm>
              <a:off x="8979964" y="3040331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机器学习的评价指标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80649" y="995463"/>
            <a:ext cx="554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准确率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(Accuracy)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分类正确的样本个数占所有样本个数的比例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5477" y="2425929"/>
            <a:ext cx="5737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精确率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(Precision)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分类正确的正样本个数占分类器所有的正样本个数的比例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2030" y="3917584"/>
            <a:ext cx="5598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召回率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(Recall)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分类正确的正样本个数占正样本个数的比例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50474" y="1654204"/>
            <a:ext cx="3766184" cy="62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0272" y="3152075"/>
            <a:ext cx="2851052" cy="742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74" y="4311757"/>
            <a:ext cx="2377440" cy="69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机器学习的评价指标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277061" y="6098867"/>
            <a:ext cx="768626" cy="29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17" name="组合 16"/>
          <p:cNvGrpSpPr/>
          <p:nvPr/>
        </p:nvGrpSpPr>
        <p:grpSpPr>
          <a:xfrm>
            <a:off x="6164910" y="1750991"/>
            <a:ext cx="5977852" cy="2711282"/>
            <a:chOff x="5600" y="3344"/>
            <a:chExt cx="8000" cy="357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00" y="3657"/>
              <a:ext cx="8000" cy="3260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8055" y="3344"/>
              <a:ext cx="4276" cy="438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lvl="0" indent="0" algn="l">
                <a:buFont typeface="Wingdings" panose="05000000000000000000" charset="0"/>
                <a:buNone/>
              </a:pPr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分类结果混淆矩阵</a:t>
              </a:r>
              <a:endPara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45477" y="5079339"/>
            <a:ext cx="94587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F1-Score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精确率与召回率的调和平均值，它的值更接近于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Precision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Recall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中较小的值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383470" y="5503909"/>
            <a:ext cx="3793441" cy="93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464784" y="225944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EC88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谢谢观看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EC88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课程要求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3"/>
          <p:cNvSpPr/>
          <p:nvPr/>
        </p:nvSpPr>
        <p:spPr>
          <a:xfrm>
            <a:off x="1227227" y="1684160"/>
            <a:ext cx="5859474" cy="76971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2800" dirty="0">
                <a:solidFill>
                  <a:schemeClr val="tx1"/>
                </a:solidFill>
              </a:rPr>
              <a:t>掌握机器学习的常见算法理论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78106" y="1630786"/>
            <a:ext cx="830580" cy="8230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5" name="圆角矩形 9"/>
          <p:cNvSpPr/>
          <p:nvPr/>
        </p:nvSpPr>
        <p:spPr>
          <a:xfrm>
            <a:off x="1227227" y="2772732"/>
            <a:ext cx="5859474" cy="76971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zh-CN" altLang="en-US" sz="2800" dirty="0">
                <a:solidFill>
                  <a:schemeClr val="tx1"/>
                </a:solidFill>
              </a:rPr>
              <a:t>具备相关算法的实践编程能力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78106" y="2719358"/>
            <a:ext cx="830580" cy="82308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17" name="圆角矩形 11"/>
          <p:cNvSpPr/>
          <p:nvPr/>
        </p:nvSpPr>
        <p:spPr>
          <a:xfrm>
            <a:off x="1227227" y="3914678"/>
            <a:ext cx="5859474" cy="76971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r>
              <a:rPr lang="zh-CN" altLang="en-US" sz="2800" dirty="0">
                <a:solidFill>
                  <a:schemeClr val="tx1"/>
                </a:solidFill>
              </a:rPr>
              <a:t>对前沿理论和应用有一定的了解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78106" y="3861304"/>
            <a:ext cx="830580" cy="82308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2" name="圆角矩形 13"/>
          <p:cNvSpPr/>
          <p:nvPr/>
        </p:nvSpPr>
        <p:spPr>
          <a:xfrm>
            <a:off x="1126643" y="4977021"/>
            <a:ext cx="5960058" cy="782924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/>
            <a:r>
              <a:rPr lang="zh-CN" altLang="en-US" sz="2800" dirty="0">
                <a:solidFill>
                  <a:schemeClr val="tx1"/>
                </a:solidFill>
              </a:rPr>
              <a:t>能够将所学知识和技能应用于实践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878106" y="4949876"/>
            <a:ext cx="844838" cy="837214"/>
          </a:xfrm>
          <a:prstGeom prst="ellipse">
            <a:avLst/>
          </a:prstGeom>
          <a:solidFill>
            <a:schemeClr val="accent6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4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337" y="1211498"/>
            <a:ext cx="3466734" cy="23309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337" y="4053407"/>
            <a:ext cx="3466734" cy="23079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12499" y="1794741"/>
            <a:ext cx="8367002" cy="2760595"/>
            <a:chOff x="3364567" y="1541704"/>
            <a:chExt cx="8367002" cy="2760595"/>
          </a:xfrm>
        </p:grpSpPr>
        <p:grpSp>
          <p:nvGrpSpPr>
            <p:cNvPr id="17" name="组合 16"/>
            <p:cNvGrpSpPr/>
            <p:nvPr/>
          </p:nvGrpSpPr>
          <p:grpSpPr>
            <a:xfrm>
              <a:off x="3364567" y="1541704"/>
              <a:ext cx="607187" cy="607187"/>
              <a:chOff x="5583547" y="1748914"/>
              <a:chExt cx="607187" cy="60718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364567" y="2244113"/>
              <a:ext cx="607187" cy="607187"/>
              <a:chOff x="5583547" y="1748914"/>
              <a:chExt cx="607187" cy="60718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  <a:ln>
                <a:solidFill>
                  <a:srgbClr val="D8422A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364567" y="2965895"/>
              <a:ext cx="607187" cy="607187"/>
              <a:chOff x="5583547" y="1748914"/>
              <a:chExt cx="607187" cy="60718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64567" y="3695112"/>
              <a:ext cx="607187" cy="607187"/>
              <a:chOff x="5583547" y="1748914"/>
              <a:chExt cx="607187" cy="60718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882605" y="1543631"/>
              <a:ext cx="607187" cy="607187"/>
              <a:chOff x="5583547" y="1748914"/>
              <a:chExt cx="607187" cy="607187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右箭头 29"/>
            <p:cNvSpPr/>
            <p:nvPr/>
          </p:nvSpPr>
          <p:spPr>
            <a:xfrm>
              <a:off x="4041481" y="173392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右箭头 29"/>
            <p:cNvSpPr/>
            <p:nvPr/>
          </p:nvSpPr>
          <p:spPr>
            <a:xfrm>
              <a:off x="4041481" y="2431297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右箭头 29"/>
            <p:cNvSpPr/>
            <p:nvPr/>
          </p:nvSpPr>
          <p:spPr>
            <a:xfrm>
              <a:off x="4041481" y="316377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29"/>
            <p:cNvSpPr/>
            <p:nvPr/>
          </p:nvSpPr>
          <p:spPr>
            <a:xfrm>
              <a:off x="4041481" y="389007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29"/>
            <p:cNvSpPr/>
            <p:nvPr/>
          </p:nvSpPr>
          <p:spPr>
            <a:xfrm>
              <a:off x="8559519" y="173901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461926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课程要求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461926" y="2311839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  <a:ln>
              <a:solidFill>
                <a:srgbClr val="D8422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机器学习的定义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461926" y="3032807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机器学习的发展历程</a:t>
              </a:r>
              <a:endParaRPr lang="zh-CN" altLang="en-US" dirty="0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461926" y="377137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机器学习的应用</a:t>
              </a:r>
              <a:r>
                <a:rPr lang="zh-CN" altLang="en-US" dirty="0">
                  <a:solidFill>
                    <a:schemeClr val="tx1"/>
                  </a:solidFill>
                </a:rPr>
                <a:t>领域</a:t>
              </a:r>
              <a:endParaRPr lang="zh-CN" altLang="en-US" dirty="0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8979964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机器学习的一般流程</a:t>
              </a:r>
              <a:endParaRPr lang="zh-CN" altLang="en-US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882605" y="2247787"/>
              <a:ext cx="607187" cy="607187"/>
              <a:chOff x="5583547" y="1748914"/>
              <a:chExt cx="607187" cy="607187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右箭头 29"/>
            <p:cNvSpPr/>
            <p:nvPr/>
          </p:nvSpPr>
          <p:spPr>
            <a:xfrm>
              <a:off x="8559519" y="244317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38"/>
            <p:cNvSpPr/>
            <p:nvPr/>
          </p:nvSpPr>
          <p:spPr>
            <a:xfrm>
              <a:off x="8979964" y="231861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机器学习的学习方式</a:t>
              </a:r>
              <a:endParaRPr lang="zh-CN" altLang="en-US" dirty="0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882605" y="2969499"/>
              <a:ext cx="607187" cy="607187"/>
              <a:chOff x="5583547" y="1748914"/>
              <a:chExt cx="607187" cy="607187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右箭头 29"/>
            <p:cNvSpPr/>
            <p:nvPr/>
          </p:nvSpPr>
          <p:spPr>
            <a:xfrm>
              <a:off x="8559519" y="316488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38"/>
            <p:cNvSpPr/>
            <p:nvPr/>
          </p:nvSpPr>
          <p:spPr>
            <a:xfrm>
              <a:off x="8979964" y="3040331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机器学习的评价指标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10502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机器学习的定义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5672" y="987190"/>
            <a:ext cx="1807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人类的学习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25443" y="1562994"/>
            <a:ext cx="5878278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如何从完全 “无知” 到掌握知识？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72767" y="2002286"/>
            <a:ext cx="5330953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形状等特征统计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b="50000"/>
          <a:stretch>
            <a:fillRect/>
          </a:stretch>
        </p:blipFill>
        <p:spPr>
          <a:xfrm>
            <a:off x="5653776" y="2986429"/>
            <a:ext cx="2955245" cy="141851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515711" y="987189"/>
            <a:ext cx="6265557" cy="1824231"/>
            <a:chOff x="5838243" y="1242895"/>
            <a:chExt cx="6265557" cy="182423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5"/>
            <a:stretch>
              <a:fillRect/>
            </a:stretch>
          </p:blipFill>
          <p:spPr bwMode="auto">
            <a:xfrm>
              <a:off x="5838243" y="1242895"/>
              <a:ext cx="1416558" cy="1818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866" y="1242895"/>
              <a:ext cx="1216154" cy="182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40" r="10788"/>
            <a:stretch>
              <a:fillRect/>
            </a:stretch>
          </p:blipFill>
          <p:spPr bwMode="auto">
            <a:xfrm>
              <a:off x="8593085" y="1254328"/>
              <a:ext cx="1582850" cy="180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7" r="18454"/>
            <a:stretch>
              <a:fillRect/>
            </a:stretch>
          </p:blipFill>
          <p:spPr bwMode="auto">
            <a:xfrm>
              <a:off x="10284144" y="1242895"/>
              <a:ext cx="1819656" cy="1818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1" t="14742" r="25777" b="8998"/>
          <a:stretch>
            <a:fillRect/>
          </a:stretch>
        </p:blipFill>
        <p:spPr bwMode="auto">
          <a:xfrm>
            <a:off x="9326159" y="2937539"/>
            <a:ext cx="1611911" cy="150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67105" y="4923790"/>
            <a:ext cx="99714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机器学习：</a:t>
            </a:r>
            <a:endParaRPr lang="zh-CN" altLang="en-US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一种实现人工智能的方法。机器学习使用大量的数据来“训练”，通过各种算法从数据中学习如何完成任务。机器学习直接来源于早期的人工智能领域，传统的算法包括分类、聚类、</a:t>
            </a:r>
            <a:r>
              <a:rPr 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等等。</a:t>
            </a:r>
            <a:endParaRPr lang="zh-CN" altLang="en-US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10502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机器学习的定义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5672" y="987190"/>
            <a:ext cx="483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机器学习与人工智能、深度学习的区别？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2334" y="1448172"/>
            <a:ext cx="10552802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Artificial intelligence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）简称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人工智能是计算机科学的一个分支，也可以独立作为一个学科，它企图了解智能的本质，并生产出一种新的能以人类智能相似的方式做出反应的智能机器，是研究、开发用于模拟、延伸和扩展人的智能的理论、方法、技术及应用系统的一门新的科学。人工智能目前分为弱人工智能和强人工智能和超人工智能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我们正在从弱人工智能迈向强人工智能阶段。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52051" y="4557495"/>
            <a:ext cx="1527048" cy="649885"/>
          </a:xfrm>
          <a:prstGeom prst="roundRect">
            <a:avLst>
              <a:gd name="adj" fmla="val 36365"/>
            </a:avLst>
          </a:prstGeom>
          <a:solidFill>
            <a:schemeClr val="accent2">
              <a:alpha val="72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人工智能</a:t>
            </a:r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2820924" y="4557495"/>
            <a:ext cx="1527048" cy="649885"/>
          </a:xfrm>
          <a:prstGeom prst="roundRect">
            <a:avLst>
              <a:gd name="adj" fmla="val 36365"/>
            </a:avLst>
          </a:prstGeom>
          <a:solidFill>
            <a:schemeClr val="accent2">
              <a:alpha val="72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强人工智能</a:t>
            </a:r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2820924" y="3367971"/>
            <a:ext cx="1527048" cy="649885"/>
          </a:xfrm>
          <a:prstGeom prst="roundRect">
            <a:avLst>
              <a:gd name="adj" fmla="val 36365"/>
            </a:avLst>
          </a:prstGeom>
          <a:solidFill>
            <a:schemeClr val="accent2">
              <a:alpha val="72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弱人工智能</a:t>
            </a:r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2820924" y="5746719"/>
            <a:ext cx="1527048" cy="649885"/>
          </a:xfrm>
          <a:prstGeom prst="roundRect">
            <a:avLst>
              <a:gd name="adj" fmla="val 36365"/>
            </a:avLst>
          </a:prstGeom>
          <a:solidFill>
            <a:schemeClr val="accent2">
              <a:alpha val="72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超人工智能</a:t>
            </a:r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>
            <a:off x="4789797" y="3165109"/>
            <a:ext cx="6786507" cy="105619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弱人工智能（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Artificial Narrow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Intelligence /ANI),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专注于完成某个特定的任务，例如语音识别、图象识别和翻译等，是擅长于单个方面的人工智能。由于弱人工智能智能处理较为单一的问题，且发展程度并没有达到模拟人脑思维的程度，所以弱人工智能仍然属于“工具”的范畴，与传统的“产品”在本质上并无区别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4789797" y="4470124"/>
            <a:ext cx="6786507" cy="81702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强人工智能（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Artificial </a:t>
            </a:r>
            <a:r>
              <a:rPr lang="en-US" altLang="zh-CN" sz="14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General lnteligence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/AGI),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属于人类级别的人工智能，在各方面都能和人类比肩，它能够进行思考、计划、解决问题、抽象思维、理解复杂理念、快速学习和从经验中学习等操作，并且和人类一样得心应手。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4789797" y="5424677"/>
            <a:ext cx="6786507" cy="129481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fontAlgn="auto"/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超人工智能（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Artificial Super Intelligence/ASI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在几乎所有领域都比最聪明的人类大脑都聪明许多，包括科学创新、通识和社交技能。在超人工智能阶段，人工智能已经跨过“奇点”，其计算和思维能力已经远超人脑。此时的人工智能已经不是人类可以理解和想象。人工智能将打破人脑受到的维度限制，其所观察和思考的内容，人脑已经无法理解，人工智能将形成一个新的社会。</a:t>
            </a:r>
            <a:endParaRPr lang="zh-CN" altLang="en-US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>
            <a:stCxn id="8" idx="3"/>
            <a:endCxn id="17" idx="1"/>
          </p:cNvCxnSpPr>
          <p:nvPr/>
        </p:nvCxnSpPr>
        <p:spPr>
          <a:xfrm flipV="1">
            <a:off x="2379099" y="3692914"/>
            <a:ext cx="441825" cy="1189524"/>
          </a:xfrm>
          <a:prstGeom prst="line">
            <a:avLst/>
          </a:prstGeom>
          <a:ln>
            <a:solidFill>
              <a:srgbClr val="F2A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8" idx="3"/>
            <a:endCxn id="16" idx="1"/>
          </p:cNvCxnSpPr>
          <p:nvPr/>
        </p:nvCxnSpPr>
        <p:spPr>
          <a:xfrm>
            <a:off x="2379099" y="4882438"/>
            <a:ext cx="441825" cy="0"/>
          </a:xfrm>
          <a:prstGeom prst="line">
            <a:avLst/>
          </a:prstGeom>
          <a:ln>
            <a:solidFill>
              <a:srgbClr val="F2A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8" idx="3"/>
            <a:endCxn id="18" idx="1"/>
          </p:cNvCxnSpPr>
          <p:nvPr/>
        </p:nvCxnSpPr>
        <p:spPr>
          <a:xfrm>
            <a:off x="2379099" y="4882438"/>
            <a:ext cx="441825" cy="1189224"/>
          </a:xfrm>
          <a:prstGeom prst="line">
            <a:avLst/>
          </a:prstGeom>
          <a:ln>
            <a:solidFill>
              <a:srgbClr val="F2A1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10502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机器学习的定义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5672" y="987190"/>
            <a:ext cx="483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机器学习与人工智能、深度学习的区别？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63373" y="2008587"/>
            <a:ext cx="4640713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于机器学习的子类。它的灵感来源于人类大脑的工作方式，是利用深度神经网络来解决特征表达的一种学习过程。深度神经网络本身并非是一个全新的概念，可理解为包含多个隐含层的神经网络结构。其目的在于建立、模拟人脑进行分析学习的神经网络，模仿人脑的机制来解释数据，如文本、图像、声音。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525" y="2008505"/>
            <a:ext cx="3944620" cy="4144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12499" y="1794741"/>
            <a:ext cx="8367002" cy="2760595"/>
            <a:chOff x="3364567" y="1541704"/>
            <a:chExt cx="8367002" cy="2760595"/>
          </a:xfrm>
        </p:grpSpPr>
        <p:grpSp>
          <p:nvGrpSpPr>
            <p:cNvPr id="17" name="组合 16"/>
            <p:cNvGrpSpPr/>
            <p:nvPr/>
          </p:nvGrpSpPr>
          <p:grpSpPr>
            <a:xfrm>
              <a:off x="3364567" y="1541704"/>
              <a:ext cx="607187" cy="607187"/>
              <a:chOff x="5583547" y="1748914"/>
              <a:chExt cx="607187" cy="607187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3364567" y="2244113"/>
              <a:ext cx="607187" cy="607187"/>
              <a:chOff x="5583547" y="1748914"/>
              <a:chExt cx="607187" cy="607187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364567" y="2965895"/>
              <a:ext cx="607187" cy="607187"/>
              <a:chOff x="5583547" y="1748914"/>
              <a:chExt cx="607187" cy="607187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  <a:solidFill>
                <a:srgbClr val="D8422A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64567" y="3695112"/>
              <a:ext cx="607187" cy="607187"/>
              <a:chOff x="5583547" y="1748914"/>
              <a:chExt cx="607187" cy="607187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7882605" y="1543631"/>
              <a:ext cx="607187" cy="607187"/>
              <a:chOff x="5583547" y="1748914"/>
              <a:chExt cx="607187" cy="607187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" name="右箭头 29"/>
            <p:cNvSpPr/>
            <p:nvPr/>
          </p:nvSpPr>
          <p:spPr>
            <a:xfrm>
              <a:off x="4041481" y="173392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右箭头 29"/>
            <p:cNvSpPr/>
            <p:nvPr/>
          </p:nvSpPr>
          <p:spPr>
            <a:xfrm>
              <a:off x="4041481" y="2431297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右箭头 29"/>
            <p:cNvSpPr/>
            <p:nvPr/>
          </p:nvSpPr>
          <p:spPr>
            <a:xfrm>
              <a:off x="4041481" y="316377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29"/>
            <p:cNvSpPr/>
            <p:nvPr/>
          </p:nvSpPr>
          <p:spPr>
            <a:xfrm>
              <a:off x="4041481" y="389007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29"/>
            <p:cNvSpPr/>
            <p:nvPr/>
          </p:nvSpPr>
          <p:spPr>
            <a:xfrm>
              <a:off x="8559519" y="1739015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461926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</a:rPr>
                <a:t>课程要求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461926" y="231183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机器学习的定义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4461926" y="3032807"/>
              <a:ext cx="2751605" cy="461665"/>
            </a:xfrm>
            <a:prstGeom prst="roundRect">
              <a:avLst>
                <a:gd name="adj" fmla="val 50000"/>
              </a:avLst>
            </a:prstGeom>
            <a:solidFill>
              <a:srgbClr val="D8422A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机器学习的发展历程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4461926" y="377137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机器学习的应用</a:t>
              </a:r>
              <a:r>
                <a:rPr lang="zh-CN" altLang="en-US" dirty="0">
                  <a:solidFill>
                    <a:schemeClr val="tx1"/>
                  </a:solidFill>
                </a:rPr>
                <a:t>领域</a:t>
              </a:r>
              <a:endParaRPr lang="zh-CN" altLang="en-US" dirty="0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8979964" y="1614463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机器学习的一般流程</a:t>
              </a:r>
              <a:endParaRPr lang="zh-CN" altLang="en-US" dirty="0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7882605" y="2247787"/>
              <a:ext cx="607187" cy="607187"/>
              <a:chOff x="5583547" y="1748914"/>
              <a:chExt cx="607187" cy="607187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右箭头 29"/>
            <p:cNvSpPr/>
            <p:nvPr/>
          </p:nvSpPr>
          <p:spPr>
            <a:xfrm>
              <a:off x="8559519" y="2443171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38"/>
            <p:cNvSpPr/>
            <p:nvPr/>
          </p:nvSpPr>
          <p:spPr>
            <a:xfrm>
              <a:off x="8979964" y="2318619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机器学习的学习方式</a:t>
              </a:r>
              <a:endParaRPr lang="zh-CN" altLang="en-US" dirty="0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7882605" y="2969499"/>
              <a:ext cx="607187" cy="607187"/>
              <a:chOff x="5583547" y="1748914"/>
              <a:chExt cx="607187" cy="607187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583547" y="1748914"/>
                <a:ext cx="607187" cy="6071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653274" y="1821674"/>
                <a:ext cx="49244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1" name="右箭头 29"/>
            <p:cNvSpPr/>
            <p:nvPr/>
          </p:nvSpPr>
          <p:spPr>
            <a:xfrm>
              <a:off x="8559519" y="3164883"/>
              <a:ext cx="265443" cy="222750"/>
            </a:xfrm>
            <a:custGeom>
              <a:avLst/>
              <a:gdLst>
                <a:gd name="connsiteX0" fmla="*/ 0 w 661141"/>
                <a:gd name="connsiteY0" fmla="*/ 55688 h 222750"/>
                <a:gd name="connsiteX1" fmla="*/ 397603 w 661141"/>
                <a:gd name="connsiteY1" fmla="*/ 55688 h 222750"/>
                <a:gd name="connsiteX2" fmla="*/ 397603 w 661141"/>
                <a:gd name="connsiteY2" fmla="*/ 0 h 222750"/>
                <a:gd name="connsiteX3" fmla="*/ 661141 w 661141"/>
                <a:gd name="connsiteY3" fmla="*/ 111375 h 222750"/>
                <a:gd name="connsiteX4" fmla="*/ 397603 w 661141"/>
                <a:gd name="connsiteY4" fmla="*/ 222750 h 222750"/>
                <a:gd name="connsiteX5" fmla="*/ 397603 w 661141"/>
                <a:gd name="connsiteY5" fmla="*/ 167063 h 222750"/>
                <a:gd name="connsiteX6" fmla="*/ 0 w 661141"/>
                <a:gd name="connsiteY6" fmla="*/ 167063 h 222750"/>
                <a:gd name="connsiteX7" fmla="*/ 0 w 661141"/>
                <a:gd name="connsiteY7" fmla="*/ 55688 h 222750"/>
                <a:gd name="connsiteX0-1" fmla="*/ 469557 w 661141"/>
                <a:gd name="connsiteY0-2" fmla="*/ 142186 h 222750"/>
                <a:gd name="connsiteX1-3" fmla="*/ 397603 w 661141"/>
                <a:gd name="connsiteY1-4" fmla="*/ 55688 h 222750"/>
                <a:gd name="connsiteX2-5" fmla="*/ 397603 w 661141"/>
                <a:gd name="connsiteY2-6" fmla="*/ 0 h 222750"/>
                <a:gd name="connsiteX3-7" fmla="*/ 661141 w 661141"/>
                <a:gd name="connsiteY3-8" fmla="*/ 111375 h 222750"/>
                <a:gd name="connsiteX4-9" fmla="*/ 397603 w 661141"/>
                <a:gd name="connsiteY4-10" fmla="*/ 222750 h 222750"/>
                <a:gd name="connsiteX5-11" fmla="*/ 397603 w 661141"/>
                <a:gd name="connsiteY5-12" fmla="*/ 167063 h 222750"/>
                <a:gd name="connsiteX6-13" fmla="*/ 0 w 661141"/>
                <a:gd name="connsiteY6-14" fmla="*/ 167063 h 222750"/>
                <a:gd name="connsiteX7-15" fmla="*/ 469557 w 661141"/>
                <a:gd name="connsiteY7-16" fmla="*/ 142186 h 222750"/>
                <a:gd name="connsiteX0-17" fmla="*/ 450507 w 661141"/>
                <a:gd name="connsiteY0-18" fmla="*/ 79321 h 222750"/>
                <a:gd name="connsiteX1-19" fmla="*/ 397603 w 661141"/>
                <a:gd name="connsiteY1-20" fmla="*/ 55688 h 222750"/>
                <a:gd name="connsiteX2-21" fmla="*/ 397603 w 661141"/>
                <a:gd name="connsiteY2-22" fmla="*/ 0 h 222750"/>
                <a:gd name="connsiteX3-23" fmla="*/ 661141 w 661141"/>
                <a:gd name="connsiteY3-24" fmla="*/ 111375 h 222750"/>
                <a:gd name="connsiteX4-25" fmla="*/ 397603 w 661141"/>
                <a:gd name="connsiteY4-26" fmla="*/ 222750 h 222750"/>
                <a:gd name="connsiteX5-27" fmla="*/ 397603 w 661141"/>
                <a:gd name="connsiteY5-28" fmla="*/ 167063 h 222750"/>
                <a:gd name="connsiteX6-29" fmla="*/ 0 w 661141"/>
                <a:gd name="connsiteY6-30" fmla="*/ 167063 h 222750"/>
                <a:gd name="connsiteX7-31" fmla="*/ 450507 w 661141"/>
                <a:gd name="connsiteY7-32" fmla="*/ 79321 h 222750"/>
                <a:gd name="connsiteX0-33" fmla="*/ 52904 w 263538"/>
                <a:gd name="connsiteY0-34" fmla="*/ 79321 h 222750"/>
                <a:gd name="connsiteX1-35" fmla="*/ 0 w 263538"/>
                <a:gd name="connsiteY1-36" fmla="*/ 55688 h 222750"/>
                <a:gd name="connsiteX2-37" fmla="*/ 0 w 263538"/>
                <a:gd name="connsiteY2-38" fmla="*/ 0 h 222750"/>
                <a:gd name="connsiteX3-39" fmla="*/ 263538 w 263538"/>
                <a:gd name="connsiteY3-40" fmla="*/ 111375 h 222750"/>
                <a:gd name="connsiteX4-41" fmla="*/ 0 w 263538"/>
                <a:gd name="connsiteY4-42" fmla="*/ 222750 h 222750"/>
                <a:gd name="connsiteX5-43" fmla="*/ 0 w 263538"/>
                <a:gd name="connsiteY5-44" fmla="*/ 167063 h 222750"/>
                <a:gd name="connsiteX6-45" fmla="*/ 76742 w 263538"/>
                <a:gd name="connsiteY6-46" fmla="*/ 144203 h 222750"/>
                <a:gd name="connsiteX7-47" fmla="*/ 52904 w 263538"/>
                <a:gd name="connsiteY7-48" fmla="*/ 79321 h 222750"/>
                <a:gd name="connsiteX0-49" fmla="*/ 52904 w 263538"/>
                <a:gd name="connsiteY0-50" fmla="*/ 79321 h 222750"/>
                <a:gd name="connsiteX1-51" fmla="*/ 0 w 263538"/>
                <a:gd name="connsiteY1-52" fmla="*/ 55688 h 222750"/>
                <a:gd name="connsiteX2-53" fmla="*/ 0 w 263538"/>
                <a:gd name="connsiteY2-54" fmla="*/ 0 h 222750"/>
                <a:gd name="connsiteX3-55" fmla="*/ 263538 w 263538"/>
                <a:gd name="connsiteY3-56" fmla="*/ 111375 h 222750"/>
                <a:gd name="connsiteX4-57" fmla="*/ 0 w 263538"/>
                <a:gd name="connsiteY4-58" fmla="*/ 222750 h 222750"/>
                <a:gd name="connsiteX5-59" fmla="*/ 0 w 263538"/>
                <a:gd name="connsiteY5-60" fmla="*/ 167063 h 222750"/>
                <a:gd name="connsiteX6-61" fmla="*/ 76742 w 263538"/>
                <a:gd name="connsiteY6-62" fmla="*/ 144203 h 222750"/>
                <a:gd name="connsiteX7-63" fmla="*/ 52904 w 263538"/>
                <a:gd name="connsiteY7-64" fmla="*/ 79321 h 222750"/>
                <a:gd name="connsiteX0-65" fmla="*/ 52904 w 263538"/>
                <a:gd name="connsiteY0-66" fmla="*/ 79321 h 222750"/>
                <a:gd name="connsiteX1-67" fmla="*/ 0 w 263538"/>
                <a:gd name="connsiteY1-68" fmla="*/ 55688 h 222750"/>
                <a:gd name="connsiteX2-69" fmla="*/ 0 w 263538"/>
                <a:gd name="connsiteY2-70" fmla="*/ 0 h 222750"/>
                <a:gd name="connsiteX3-71" fmla="*/ 263538 w 263538"/>
                <a:gd name="connsiteY3-72" fmla="*/ 111375 h 222750"/>
                <a:gd name="connsiteX4-73" fmla="*/ 0 w 263538"/>
                <a:gd name="connsiteY4-74" fmla="*/ 222750 h 222750"/>
                <a:gd name="connsiteX5-75" fmla="*/ 0 w 263538"/>
                <a:gd name="connsiteY5-76" fmla="*/ 167063 h 222750"/>
                <a:gd name="connsiteX6-77" fmla="*/ 76742 w 263538"/>
                <a:gd name="connsiteY6-78" fmla="*/ 144203 h 222750"/>
                <a:gd name="connsiteX7-79" fmla="*/ 52904 w 263538"/>
                <a:gd name="connsiteY7-80" fmla="*/ 79321 h 222750"/>
                <a:gd name="connsiteX0-81" fmla="*/ 52904 w 263538"/>
                <a:gd name="connsiteY0-82" fmla="*/ 79321 h 222750"/>
                <a:gd name="connsiteX1-83" fmla="*/ 0 w 263538"/>
                <a:gd name="connsiteY1-84" fmla="*/ 55688 h 222750"/>
                <a:gd name="connsiteX2-85" fmla="*/ 0 w 263538"/>
                <a:gd name="connsiteY2-86" fmla="*/ 0 h 222750"/>
                <a:gd name="connsiteX3-87" fmla="*/ 263538 w 263538"/>
                <a:gd name="connsiteY3-88" fmla="*/ 111375 h 222750"/>
                <a:gd name="connsiteX4-89" fmla="*/ 0 w 263538"/>
                <a:gd name="connsiteY4-90" fmla="*/ 222750 h 222750"/>
                <a:gd name="connsiteX5-91" fmla="*/ 0 w 263538"/>
                <a:gd name="connsiteY5-92" fmla="*/ 167063 h 222750"/>
                <a:gd name="connsiteX6-93" fmla="*/ 95792 w 263538"/>
                <a:gd name="connsiteY6-94" fmla="*/ 125153 h 222750"/>
                <a:gd name="connsiteX7-95" fmla="*/ 52904 w 263538"/>
                <a:gd name="connsiteY7-96" fmla="*/ 79321 h 222750"/>
                <a:gd name="connsiteX0-97" fmla="*/ 52904 w 263538"/>
                <a:gd name="connsiteY0-98" fmla="*/ 79321 h 222750"/>
                <a:gd name="connsiteX1-99" fmla="*/ 0 w 263538"/>
                <a:gd name="connsiteY1-100" fmla="*/ 55688 h 222750"/>
                <a:gd name="connsiteX2-101" fmla="*/ 0 w 263538"/>
                <a:gd name="connsiteY2-102" fmla="*/ 0 h 222750"/>
                <a:gd name="connsiteX3-103" fmla="*/ 263538 w 263538"/>
                <a:gd name="connsiteY3-104" fmla="*/ 111375 h 222750"/>
                <a:gd name="connsiteX4-105" fmla="*/ 0 w 263538"/>
                <a:gd name="connsiteY4-106" fmla="*/ 222750 h 222750"/>
                <a:gd name="connsiteX5-107" fmla="*/ 0 w 263538"/>
                <a:gd name="connsiteY5-108" fmla="*/ 167063 h 222750"/>
                <a:gd name="connsiteX6-109" fmla="*/ 99602 w 263538"/>
                <a:gd name="connsiteY6-110" fmla="*/ 119438 h 222750"/>
                <a:gd name="connsiteX7-111" fmla="*/ 52904 w 263538"/>
                <a:gd name="connsiteY7-112" fmla="*/ 79321 h 222750"/>
                <a:gd name="connsiteX0-113" fmla="*/ 52904 w 263538"/>
                <a:gd name="connsiteY0-114" fmla="*/ 79321 h 222750"/>
                <a:gd name="connsiteX1-115" fmla="*/ 5715 w 263538"/>
                <a:gd name="connsiteY1-116" fmla="*/ 13778 h 222750"/>
                <a:gd name="connsiteX2-117" fmla="*/ 0 w 263538"/>
                <a:gd name="connsiteY2-118" fmla="*/ 0 h 222750"/>
                <a:gd name="connsiteX3-119" fmla="*/ 263538 w 263538"/>
                <a:gd name="connsiteY3-120" fmla="*/ 111375 h 222750"/>
                <a:gd name="connsiteX4-121" fmla="*/ 0 w 263538"/>
                <a:gd name="connsiteY4-122" fmla="*/ 222750 h 222750"/>
                <a:gd name="connsiteX5-123" fmla="*/ 0 w 263538"/>
                <a:gd name="connsiteY5-124" fmla="*/ 167063 h 222750"/>
                <a:gd name="connsiteX6-125" fmla="*/ 99602 w 263538"/>
                <a:gd name="connsiteY6-126" fmla="*/ 119438 h 222750"/>
                <a:gd name="connsiteX7-127" fmla="*/ 52904 w 263538"/>
                <a:gd name="connsiteY7-128" fmla="*/ 79321 h 222750"/>
                <a:gd name="connsiteX0-129" fmla="*/ 85289 w 263538"/>
                <a:gd name="connsiteY0-130" fmla="*/ 73606 h 222750"/>
                <a:gd name="connsiteX1-131" fmla="*/ 5715 w 263538"/>
                <a:gd name="connsiteY1-132" fmla="*/ 13778 h 222750"/>
                <a:gd name="connsiteX2-133" fmla="*/ 0 w 263538"/>
                <a:gd name="connsiteY2-134" fmla="*/ 0 h 222750"/>
                <a:gd name="connsiteX3-135" fmla="*/ 263538 w 263538"/>
                <a:gd name="connsiteY3-136" fmla="*/ 111375 h 222750"/>
                <a:gd name="connsiteX4-137" fmla="*/ 0 w 263538"/>
                <a:gd name="connsiteY4-138" fmla="*/ 222750 h 222750"/>
                <a:gd name="connsiteX5-139" fmla="*/ 0 w 263538"/>
                <a:gd name="connsiteY5-140" fmla="*/ 167063 h 222750"/>
                <a:gd name="connsiteX6-141" fmla="*/ 99602 w 263538"/>
                <a:gd name="connsiteY6-142" fmla="*/ 119438 h 222750"/>
                <a:gd name="connsiteX7-143" fmla="*/ 85289 w 263538"/>
                <a:gd name="connsiteY7-144" fmla="*/ 73606 h 222750"/>
                <a:gd name="connsiteX0-145" fmla="*/ 85289 w 263538"/>
                <a:gd name="connsiteY0-146" fmla="*/ 73606 h 222750"/>
                <a:gd name="connsiteX1-147" fmla="*/ 5715 w 263538"/>
                <a:gd name="connsiteY1-148" fmla="*/ 13778 h 222750"/>
                <a:gd name="connsiteX2-149" fmla="*/ 0 w 263538"/>
                <a:gd name="connsiteY2-150" fmla="*/ 0 h 222750"/>
                <a:gd name="connsiteX3-151" fmla="*/ 263538 w 263538"/>
                <a:gd name="connsiteY3-152" fmla="*/ 111375 h 222750"/>
                <a:gd name="connsiteX4-153" fmla="*/ 0 w 263538"/>
                <a:gd name="connsiteY4-154" fmla="*/ 222750 h 222750"/>
                <a:gd name="connsiteX5-155" fmla="*/ 0 w 263538"/>
                <a:gd name="connsiteY5-156" fmla="*/ 167063 h 222750"/>
                <a:gd name="connsiteX6-157" fmla="*/ 99602 w 263538"/>
                <a:gd name="connsiteY6-158" fmla="*/ 119438 h 222750"/>
                <a:gd name="connsiteX7-159" fmla="*/ 85289 w 263538"/>
                <a:gd name="connsiteY7-160" fmla="*/ 73606 h 222750"/>
                <a:gd name="connsiteX0-161" fmla="*/ 85289 w 263538"/>
                <a:gd name="connsiteY0-162" fmla="*/ 73606 h 222750"/>
                <a:gd name="connsiteX1-163" fmla="*/ 5715 w 263538"/>
                <a:gd name="connsiteY1-164" fmla="*/ 13778 h 222750"/>
                <a:gd name="connsiteX2-165" fmla="*/ 0 w 263538"/>
                <a:gd name="connsiteY2-166" fmla="*/ 0 h 222750"/>
                <a:gd name="connsiteX3-167" fmla="*/ 263538 w 263538"/>
                <a:gd name="connsiteY3-168" fmla="*/ 111375 h 222750"/>
                <a:gd name="connsiteX4-169" fmla="*/ 0 w 263538"/>
                <a:gd name="connsiteY4-170" fmla="*/ 222750 h 222750"/>
                <a:gd name="connsiteX5-171" fmla="*/ 0 w 263538"/>
                <a:gd name="connsiteY5-172" fmla="*/ 167063 h 222750"/>
                <a:gd name="connsiteX6-173" fmla="*/ 99602 w 263538"/>
                <a:gd name="connsiteY6-174" fmla="*/ 119438 h 222750"/>
                <a:gd name="connsiteX7-175" fmla="*/ 85289 w 263538"/>
                <a:gd name="connsiteY7-176" fmla="*/ 73606 h 222750"/>
                <a:gd name="connsiteX0-177" fmla="*/ 85289 w 263538"/>
                <a:gd name="connsiteY0-178" fmla="*/ 73606 h 222750"/>
                <a:gd name="connsiteX1-179" fmla="*/ 5715 w 263538"/>
                <a:gd name="connsiteY1-180" fmla="*/ 13778 h 222750"/>
                <a:gd name="connsiteX2-181" fmla="*/ 0 w 263538"/>
                <a:gd name="connsiteY2-182" fmla="*/ 0 h 222750"/>
                <a:gd name="connsiteX3-183" fmla="*/ 263538 w 263538"/>
                <a:gd name="connsiteY3-184" fmla="*/ 111375 h 222750"/>
                <a:gd name="connsiteX4-185" fmla="*/ 0 w 263538"/>
                <a:gd name="connsiteY4-186" fmla="*/ 222750 h 222750"/>
                <a:gd name="connsiteX5-187" fmla="*/ 0 w 263538"/>
                <a:gd name="connsiteY5-188" fmla="*/ 167063 h 222750"/>
                <a:gd name="connsiteX6-189" fmla="*/ 99602 w 263538"/>
                <a:gd name="connsiteY6-190" fmla="*/ 119438 h 222750"/>
                <a:gd name="connsiteX7-191" fmla="*/ 85289 w 263538"/>
                <a:gd name="connsiteY7-192" fmla="*/ 73606 h 222750"/>
                <a:gd name="connsiteX0-193" fmla="*/ 66239 w 263538"/>
                <a:gd name="connsiteY0-194" fmla="*/ 88846 h 222750"/>
                <a:gd name="connsiteX1-195" fmla="*/ 5715 w 263538"/>
                <a:gd name="connsiteY1-196" fmla="*/ 13778 h 222750"/>
                <a:gd name="connsiteX2-197" fmla="*/ 0 w 263538"/>
                <a:gd name="connsiteY2-198" fmla="*/ 0 h 222750"/>
                <a:gd name="connsiteX3-199" fmla="*/ 263538 w 263538"/>
                <a:gd name="connsiteY3-200" fmla="*/ 111375 h 222750"/>
                <a:gd name="connsiteX4-201" fmla="*/ 0 w 263538"/>
                <a:gd name="connsiteY4-202" fmla="*/ 222750 h 222750"/>
                <a:gd name="connsiteX5-203" fmla="*/ 0 w 263538"/>
                <a:gd name="connsiteY5-204" fmla="*/ 167063 h 222750"/>
                <a:gd name="connsiteX6-205" fmla="*/ 99602 w 263538"/>
                <a:gd name="connsiteY6-206" fmla="*/ 119438 h 222750"/>
                <a:gd name="connsiteX7-207" fmla="*/ 66239 w 263538"/>
                <a:gd name="connsiteY7-208" fmla="*/ 88846 h 222750"/>
                <a:gd name="connsiteX0-209" fmla="*/ 66239 w 263538"/>
                <a:gd name="connsiteY0-210" fmla="*/ 88846 h 222750"/>
                <a:gd name="connsiteX1-211" fmla="*/ 5715 w 263538"/>
                <a:gd name="connsiteY1-212" fmla="*/ 13778 h 222750"/>
                <a:gd name="connsiteX2-213" fmla="*/ 0 w 263538"/>
                <a:gd name="connsiteY2-214" fmla="*/ 0 h 222750"/>
                <a:gd name="connsiteX3-215" fmla="*/ 263538 w 263538"/>
                <a:gd name="connsiteY3-216" fmla="*/ 111375 h 222750"/>
                <a:gd name="connsiteX4-217" fmla="*/ 0 w 263538"/>
                <a:gd name="connsiteY4-218" fmla="*/ 222750 h 222750"/>
                <a:gd name="connsiteX5-219" fmla="*/ 0 w 263538"/>
                <a:gd name="connsiteY5-220" fmla="*/ 167063 h 222750"/>
                <a:gd name="connsiteX6-221" fmla="*/ 99602 w 263538"/>
                <a:gd name="connsiteY6-222" fmla="*/ 119438 h 222750"/>
                <a:gd name="connsiteX7-223" fmla="*/ 66239 w 263538"/>
                <a:gd name="connsiteY7-224" fmla="*/ 88846 h 222750"/>
                <a:gd name="connsiteX0-225" fmla="*/ 66239 w 263538"/>
                <a:gd name="connsiteY0-226" fmla="*/ 88846 h 222750"/>
                <a:gd name="connsiteX1-227" fmla="*/ 5715 w 263538"/>
                <a:gd name="connsiteY1-228" fmla="*/ 13778 h 222750"/>
                <a:gd name="connsiteX2-229" fmla="*/ 0 w 263538"/>
                <a:gd name="connsiteY2-230" fmla="*/ 0 h 222750"/>
                <a:gd name="connsiteX3-231" fmla="*/ 263538 w 263538"/>
                <a:gd name="connsiteY3-232" fmla="*/ 111375 h 222750"/>
                <a:gd name="connsiteX4-233" fmla="*/ 0 w 263538"/>
                <a:gd name="connsiteY4-234" fmla="*/ 222750 h 222750"/>
                <a:gd name="connsiteX5-235" fmla="*/ 13335 w 263538"/>
                <a:gd name="connsiteY5-236" fmla="*/ 199448 h 222750"/>
                <a:gd name="connsiteX6-237" fmla="*/ 99602 w 263538"/>
                <a:gd name="connsiteY6-238" fmla="*/ 119438 h 222750"/>
                <a:gd name="connsiteX7-239" fmla="*/ 66239 w 263538"/>
                <a:gd name="connsiteY7-240" fmla="*/ 88846 h 222750"/>
                <a:gd name="connsiteX0-241" fmla="*/ 82940 w 280239"/>
                <a:gd name="connsiteY0-242" fmla="*/ 88846 h 222750"/>
                <a:gd name="connsiteX1-243" fmla="*/ 22416 w 280239"/>
                <a:gd name="connsiteY1-244" fmla="*/ 13778 h 222750"/>
                <a:gd name="connsiteX2-245" fmla="*/ 16701 w 280239"/>
                <a:gd name="connsiteY2-246" fmla="*/ 0 h 222750"/>
                <a:gd name="connsiteX3-247" fmla="*/ 280239 w 280239"/>
                <a:gd name="connsiteY3-248" fmla="*/ 111375 h 222750"/>
                <a:gd name="connsiteX4-249" fmla="*/ 16701 w 280239"/>
                <a:gd name="connsiteY4-250" fmla="*/ 222750 h 222750"/>
                <a:gd name="connsiteX5-251" fmla="*/ 30036 w 280239"/>
                <a:gd name="connsiteY5-252" fmla="*/ 199448 h 222750"/>
                <a:gd name="connsiteX6-253" fmla="*/ 116303 w 280239"/>
                <a:gd name="connsiteY6-254" fmla="*/ 119438 h 222750"/>
                <a:gd name="connsiteX7-255" fmla="*/ 82940 w 280239"/>
                <a:gd name="connsiteY7-256" fmla="*/ 88846 h 222750"/>
                <a:gd name="connsiteX0-257" fmla="*/ 66239 w 263538"/>
                <a:gd name="connsiteY0-258" fmla="*/ 88846 h 222750"/>
                <a:gd name="connsiteX1-259" fmla="*/ 5715 w 263538"/>
                <a:gd name="connsiteY1-260" fmla="*/ 13778 h 222750"/>
                <a:gd name="connsiteX2-261" fmla="*/ 0 w 263538"/>
                <a:gd name="connsiteY2-262" fmla="*/ 0 h 222750"/>
                <a:gd name="connsiteX3-263" fmla="*/ 263538 w 263538"/>
                <a:gd name="connsiteY3-264" fmla="*/ 111375 h 222750"/>
                <a:gd name="connsiteX4-265" fmla="*/ 0 w 263538"/>
                <a:gd name="connsiteY4-266" fmla="*/ 222750 h 222750"/>
                <a:gd name="connsiteX5-267" fmla="*/ 13335 w 263538"/>
                <a:gd name="connsiteY5-268" fmla="*/ 199448 h 222750"/>
                <a:gd name="connsiteX6-269" fmla="*/ 99602 w 263538"/>
                <a:gd name="connsiteY6-270" fmla="*/ 119438 h 222750"/>
                <a:gd name="connsiteX7-271" fmla="*/ 66239 w 263538"/>
                <a:gd name="connsiteY7-272" fmla="*/ 88846 h 222750"/>
                <a:gd name="connsiteX0-273" fmla="*/ 92909 w 263538"/>
                <a:gd name="connsiteY0-274" fmla="*/ 65986 h 222750"/>
                <a:gd name="connsiteX1-275" fmla="*/ 5715 w 263538"/>
                <a:gd name="connsiteY1-276" fmla="*/ 13778 h 222750"/>
                <a:gd name="connsiteX2-277" fmla="*/ 0 w 263538"/>
                <a:gd name="connsiteY2-278" fmla="*/ 0 h 222750"/>
                <a:gd name="connsiteX3-279" fmla="*/ 263538 w 263538"/>
                <a:gd name="connsiteY3-280" fmla="*/ 111375 h 222750"/>
                <a:gd name="connsiteX4-281" fmla="*/ 0 w 263538"/>
                <a:gd name="connsiteY4-282" fmla="*/ 222750 h 222750"/>
                <a:gd name="connsiteX5-283" fmla="*/ 13335 w 263538"/>
                <a:gd name="connsiteY5-284" fmla="*/ 199448 h 222750"/>
                <a:gd name="connsiteX6-285" fmla="*/ 99602 w 263538"/>
                <a:gd name="connsiteY6-286" fmla="*/ 119438 h 222750"/>
                <a:gd name="connsiteX7-287" fmla="*/ 92909 w 263538"/>
                <a:gd name="connsiteY7-288" fmla="*/ 65986 h 222750"/>
                <a:gd name="connsiteX0-289" fmla="*/ 92909 w 263538"/>
                <a:gd name="connsiteY0-290" fmla="*/ 65986 h 222750"/>
                <a:gd name="connsiteX1-291" fmla="*/ 5715 w 263538"/>
                <a:gd name="connsiteY1-292" fmla="*/ 13778 h 222750"/>
                <a:gd name="connsiteX2-293" fmla="*/ 0 w 263538"/>
                <a:gd name="connsiteY2-294" fmla="*/ 0 h 222750"/>
                <a:gd name="connsiteX3-295" fmla="*/ 263538 w 263538"/>
                <a:gd name="connsiteY3-296" fmla="*/ 111375 h 222750"/>
                <a:gd name="connsiteX4-297" fmla="*/ 0 w 263538"/>
                <a:gd name="connsiteY4-298" fmla="*/ 222750 h 222750"/>
                <a:gd name="connsiteX5-299" fmla="*/ 13335 w 263538"/>
                <a:gd name="connsiteY5-300" fmla="*/ 199448 h 222750"/>
                <a:gd name="connsiteX6-301" fmla="*/ 99602 w 263538"/>
                <a:gd name="connsiteY6-302" fmla="*/ 119438 h 222750"/>
                <a:gd name="connsiteX7-303" fmla="*/ 92909 w 263538"/>
                <a:gd name="connsiteY7-304" fmla="*/ 65986 h 222750"/>
                <a:gd name="connsiteX0-305" fmla="*/ 52904 w 263538"/>
                <a:gd name="connsiteY0-306" fmla="*/ 128851 h 222750"/>
                <a:gd name="connsiteX1-307" fmla="*/ 5715 w 263538"/>
                <a:gd name="connsiteY1-308" fmla="*/ 13778 h 222750"/>
                <a:gd name="connsiteX2-309" fmla="*/ 0 w 263538"/>
                <a:gd name="connsiteY2-310" fmla="*/ 0 h 222750"/>
                <a:gd name="connsiteX3-311" fmla="*/ 263538 w 263538"/>
                <a:gd name="connsiteY3-312" fmla="*/ 111375 h 222750"/>
                <a:gd name="connsiteX4-313" fmla="*/ 0 w 263538"/>
                <a:gd name="connsiteY4-314" fmla="*/ 222750 h 222750"/>
                <a:gd name="connsiteX5-315" fmla="*/ 13335 w 263538"/>
                <a:gd name="connsiteY5-316" fmla="*/ 199448 h 222750"/>
                <a:gd name="connsiteX6-317" fmla="*/ 99602 w 263538"/>
                <a:gd name="connsiteY6-318" fmla="*/ 119438 h 222750"/>
                <a:gd name="connsiteX7-319" fmla="*/ 52904 w 263538"/>
                <a:gd name="connsiteY7-320" fmla="*/ 128851 h 222750"/>
                <a:gd name="connsiteX0-321" fmla="*/ 52904 w 263538"/>
                <a:gd name="connsiteY0-322" fmla="*/ 128851 h 222750"/>
                <a:gd name="connsiteX1-323" fmla="*/ 5715 w 263538"/>
                <a:gd name="connsiteY1-324" fmla="*/ 13778 h 222750"/>
                <a:gd name="connsiteX2-325" fmla="*/ 0 w 263538"/>
                <a:gd name="connsiteY2-326" fmla="*/ 0 h 222750"/>
                <a:gd name="connsiteX3-327" fmla="*/ 263538 w 263538"/>
                <a:gd name="connsiteY3-328" fmla="*/ 111375 h 222750"/>
                <a:gd name="connsiteX4-329" fmla="*/ 0 w 263538"/>
                <a:gd name="connsiteY4-330" fmla="*/ 222750 h 222750"/>
                <a:gd name="connsiteX5-331" fmla="*/ 13335 w 263538"/>
                <a:gd name="connsiteY5-332" fmla="*/ 199448 h 222750"/>
                <a:gd name="connsiteX6-333" fmla="*/ 48167 w 263538"/>
                <a:gd name="connsiteY6-334" fmla="*/ 132773 h 222750"/>
                <a:gd name="connsiteX7-335" fmla="*/ 52904 w 263538"/>
                <a:gd name="connsiteY7-336" fmla="*/ 128851 h 222750"/>
                <a:gd name="connsiteX0-337" fmla="*/ 81479 w 263538"/>
                <a:gd name="connsiteY0-338" fmla="*/ 98371 h 222750"/>
                <a:gd name="connsiteX1-339" fmla="*/ 5715 w 263538"/>
                <a:gd name="connsiteY1-340" fmla="*/ 13778 h 222750"/>
                <a:gd name="connsiteX2-341" fmla="*/ 0 w 263538"/>
                <a:gd name="connsiteY2-342" fmla="*/ 0 h 222750"/>
                <a:gd name="connsiteX3-343" fmla="*/ 263538 w 263538"/>
                <a:gd name="connsiteY3-344" fmla="*/ 111375 h 222750"/>
                <a:gd name="connsiteX4-345" fmla="*/ 0 w 263538"/>
                <a:gd name="connsiteY4-346" fmla="*/ 222750 h 222750"/>
                <a:gd name="connsiteX5-347" fmla="*/ 13335 w 263538"/>
                <a:gd name="connsiteY5-348" fmla="*/ 199448 h 222750"/>
                <a:gd name="connsiteX6-349" fmla="*/ 48167 w 263538"/>
                <a:gd name="connsiteY6-350" fmla="*/ 132773 h 222750"/>
                <a:gd name="connsiteX7-351" fmla="*/ 81479 w 263538"/>
                <a:gd name="connsiteY7-352" fmla="*/ 98371 h 222750"/>
                <a:gd name="connsiteX0-353" fmla="*/ 81479 w 263538"/>
                <a:gd name="connsiteY0-354" fmla="*/ 98371 h 222750"/>
                <a:gd name="connsiteX1-355" fmla="*/ 5715 w 263538"/>
                <a:gd name="connsiteY1-356" fmla="*/ 13778 h 222750"/>
                <a:gd name="connsiteX2-357" fmla="*/ 0 w 263538"/>
                <a:gd name="connsiteY2-358" fmla="*/ 0 h 222750"/>
                <a:gd name="connsiteX3-359" fmla="*/ 263538 w 263538"/>
                <a:gd name="connsiteY3-360" fmla="*/ 111375 h 222750"/>
                <a:gd name="connsiteX4-361" fmla="*/ 0 w 263538"/>
                <a:gd name="connsiteY4-362" fmla="*/ 222750 h 222750"/>
                <a:gd name="connsiteX5-363" fmla="*/ 13335 w 263538"/>
                <a:gd name="connsiteY5-364" fmla="*/ 199448 h 222750"/>
                <a:gd name="connsiteX6-365" fmla="*/ 48167 w 263538"/>
                <a:gd name="connsiteY6-366" fmla="*/ 132773 h 222750"/>
                <a:gd name="connsiteX7-367" fmla="*/ 81479 w 263538"/>
                <a:gd name="connsiteY7-368" fmla="*/ 98371 h 222750"/>
                <a:gd name="connsiteX0-369" fmla="*/ 81479 w 263538"/>
                <a:gd name="connsiteY0-370" fmla="*/ 98371 h 222750"/>
                <a:gd name="connsiteX1-371" fmla="*/ 5715 w 263538"/>
                <a:gd name="connsiteY1-372" fmla="*/ 13778 h 222750"/>
                <a:gd name="connsiteX2-373" fmla="*/ 0 w 263538"/>
                <a:gd name="connsiteY2-374" fmla="*/ 0 h 222750"/>
                <a:gd name="connsiteX3-375" fmla="*/ 263538 w 263538"/>
                <a:gd name="connsiteY3-376" fmla="*/ 111375 h 222750"/>
                <a:gd name="connsiteX4-377" fmla="*/ 0 w 263538"/>
                <a:gd name="connsiteY4-378" fmla="*/ 222750 h 222750"/>
                <a:gd name="connsiteX5-379" fmla="*/ 13335 w 263538"/>
                <a:gd name="connsiteY5-380" fmla="*/ 199448 h 222750"/>
                <a:gd name="connsiteX6-381" fmla="*/ 48167 w 263538"/>
                <a:gd name="connsiteY6-382" fmla="*/ 132773 h 222750"/>
                <a:gd name="connsiteX7-383" fmla="*/ 81479 w 263538"/>
                <a:gd name="connsiteY7-384" fmla="*/ 98371 h 222750"/>
                <a:gd name="connsiteX0-385" fmla="*/ 81479 w 263538"/>
                <a:gd name="connsiteY0-386" fmla="*/ 98371 h 222750"/>
                <a:gd name="connsiteX1-387" fmla="*/ 5715 w 263538"/>
                <a:gd name="connsiteY1-388" fmla="*/ 13778 h 222750"/>
                <a:gd name="connsiteX2-389" fmla="*/ 0 w 263538"/>
                <a:gd name="connsiteY2-390" fmla="*/ 0 h 222750"/>
                <a:gd name="connsiteX3-391" fmla="*/ 263538 w 263538"/>
                <a:gd name="connsiteY3-392" fmla="*/ 111375 h 222750"/>
                <a:gd name="connsiteX4-393" fmla="*/ 0 w 263538"/>
                <a:gd name="connsiteY4-394" fmla="*/ 222750 h 222750"/>
                <a:gd name="connsiteX5-395" fmla="*/ 13335 w 263538"/>
                <a:gd name="connsiteY5-396" fmla="*/ 199448 h 222750"/>
                <a:gd name="connsiteX6-397" fmla="*/ 97697 w 263538"/>
                <a:gd name="connsiteY6-398" fmla="*/ 104198 h 222750"/>
                <a:gd name="connsiteX7-399" fmla="*/ 81479 w 263538"/>
                <a:gd name="connsiteY7-400" fmla="*/ 98371 h 222750"/>
                <a:gd name="connsiteX0-401" fmla="*/ 98624 w 263538"/>
                <a:gd name="connsiteY0-402" fmla="*/ 107896 h 222750"/>
                <a:gd name="connsiteX1-403" fmla="*/ 5715 w 263538"/>
                <a:gd name="connsiteY1-404" fmla="*/ 13778 h 222750"/>
                <a:gd name="connsiteX2-405" fmla="*/ 0 w 263538"/>
                <a:gd name="connsiteY2-406" fmla="*/ 0 h 222750"/>
                <a:gd name="connsiteX3-407" fmla="*/ 263538 w 263538"/>
                <a:gd name="connsiteY3-408" fmla="*/ 111375 h 222750"/>
                <a:gd name="connsiteX4-409" fmla="*/ 0 w 263538"/>
                <a:gd name="connsiteY4-410" fmla="*/ 222750 h 222750"/>
                <a:gd name="connsiteX5-411" fmla="*/ 13335 w 263538"/>
                <a:gd name="connsiteY5-412" fmla="*/ 199448 h 222750"/>
                <a:gd name="connsiteX6-413" fmla="*/ 97697 w 263538"/>
                <a:gd name="connsiteY6-414" fmla="*/ 104198 h 222750"/>
                <a:gd name="connsiteX7-415" fmla="*/ 98624 w 263538"/>
                <a:gd name="connsiteY7-416" fmla="*/ 107896 h 222750"/>
                <a:gd name="connsiteX0-417" fmla="*/ 98624 w 263538"/>
                <a:gd name="connsiteY0-418" fmla="*/ 107896 h 222750"/>
                <a:gd name="connsiteX1-419" fmla="*/ 5715 w 263538"/>
                <a:gd name="connsiteY1-420" fmla="*/ 13778 h 222750"/>
                <a:gd name="connsiteX2-421" fmla="*/ 0 w 263538"/>
                <a:gd name="connsiteY2-422" fmla="*/ 0 h 222750"/>
                <a:gd name="connsiteX3-423" fmla="*/ 263538 w 263538"/>
                <a:gd name="connsiteY3-424" fmla="*/ 111375 h 222750"/>
                <a:gd name="connsiteX4-425" fmla="*/ 0 w 263538"/>
                <a:gd name="connsiteY4-426" fmla="*/ 222750 h 222750"/>
                <a:gd name="connsiteX5-427" fmla="*/ 13335 w 263538"/>
                <a:gd name="connsiteY5-428" fmla="*/ 199448 h 222750"/>
                <a:gd name="connsiteX6-429" fmla="*/ 97697 w 263538"/>
                <a:gd name="connsiteY6-430" fmla="*/ 104198 h 222750"/>
                <a:gd name="connsiteX7-431" fmla="*/ 98624 w 263538"/>
                <a:gd name="connsiteY7-432" fmla="*/ 107896 h 222750"/>
                <a:gd name="connsiteX0-433" fmla="*/ 111959 w 263538"/>
                <a:gd name="connsiteY0-434" fmla="*/ 107896 h 222750"/>
                <a:gd name="connsiteX1-435" fmla="*/ 5715 w 263538"/>
                <a:gd name="connsiteY1-436" fmla="*/ 13778 h 222750"/>
                <a:gd name="connsiteX2-437" fmla="*/ 0 w 263538"/>
                <a:gd name="connsiteY2-438" fmla="*/ 0 h 222750"/>
                <a:gd name="connsiteX3-439" fmla="*/ 263538 w 263538"/>
                <a:gd name="connsiteY3-440" fmla="*/ 111375 h 222750"/>
                <a:gd name="connsiteX4-441" fmla="*/ 0 w 263538"/>
                <a:gd name="connsiteY4-442" fmla="*/ 222750 h 222750"/>
                <a:gd name="connsiteX5-443" fmla="*/ 13335 w 263538"/>
                <a:gd name="connsiteY5-444" fmla="*/ 199448 h 222750"/>
                <a:gd name="connsiteX6-445" fmla="*/ 97697 w 263538"/>
                <a:gd name="connsiteY6-446" fmla="*/ 104198 h 222750"/>
                <a:gd name="connsiteX7-447" fmla="*/ 111959 w 263538"/>
                <a:gd name="connsiteY7-448" fmla="*/ 107896 h 222750"/>
                <a:gd name="connsiteX0-449" fmla="*/ 131009 w 263538"/>
                <a:gd name="connsiteY0-450" fmla="*/ 111706 h 222750"/>
                <a:gd name="connsiteX1-451" fmla="*/ 5715 w 263538"/>
                <a:gd name="connsiteY1-452" fmla="*/ 13778 h 222750"/>
                <a:gd name="connsiteX2-453" fmla="*/ 0 w 263538"/>
                <a:gd name="connsiteY2-454" fmla="*/ 0 h 222750"/>
                <a:gd name="connsiteX3-455" fmla="*/ 263538 w 263538"/>
                <a:gd name="connsiteY3-456" fmla="*/ 111375 h 222750"/>
                <a:gd name="connsiteX4-457" fmla="*/ 0 w 263538"/>
                <a:gd name="connsiteY4-458" fmla="*/ 222750 h 222750"/>
                <a:gd name="connsiteX5-459" fmla="*/ 13335 w 263538"/>
                <a:gd name="connsiteY5-460" fmla="*/ 199448 h 222750"/>
                <a:gd name="connsiteX6-461" fmla="*/ 97697 w 263538"/>
                <a:gd name="connsiteY6-462" fmla="*/ 104198 h 222750"/>
                <a:gd name="connsiteX7-463" fmla="*/ 131009 w 263538"/>
                <a:gd name="connsiteY7-464" fmla="*/ 111706 h 222750"/>
                <a:gd name="connsiteX0-465" fmla="*/ 131009 w 263538"/>
                <a:gd name="connsiteY0-466" fmla="*/ 111706 h 222750"/>
                <a:gd name="connsiteX1-467" fmla="*/ 5715 w 263538"/>
                <a:gd name="connsiteY1-468" fmla="*/ 13778 h 222750"/>
                <a:gd name="connsiteX2-469" fmla="*/ 0 w 263538"/>
                <a:gd name="connsiteY2-470" fmla="*/ 0 h 222750"/>
                <a:gd name="connsiteX3-471" fmla="*/ 263538 w 263538"/>
                <a:gd name="connsiteY3-472" fmla="*/ 111375 h 222750"/>
                <a:gd name="connsiteX4-473" fmla="*/ 0 w 263538"/>
                <a:gd name="connsiteY4-474" fmla="*/ 222750 h 222750"/>
                <a:gd name="connsiteX5-475" fmla="*/ 13335 w 263538"/>
                <a:gd name="connsiteY5-476" fmla="*/ 199448 h 222750"/>
                <a:gd name="connsiteX6-477" fmla="*/ 111032 w 263538"/>
                <a:gd name="connsiteY6-478" fmla="*/ 119438 h 222750"/>
                <a:gd name="connsiteX7-479" fmla="*/ 131009 w 263538"/>
                <a:gd name="connsiteY7-480" fmla="*/ 111706 h 222750"/>
                <a:gd name="connsiteX0-481" fmla="*/ 111959 w 263538"/>
                <a:gd name="connsiteY0-482" fmla="*/ 119326 h 222750"/>
                <a:gd name="connsiteX1-483" fmla="*/ 5715 w 263538"/>
                <a:gd name="connsiteY1-484" fmla="*/ 13778 h 222750"/>
                <a:gd name="connsiteX2-485" fmla="*/ 0 w 263538"/>
                <a:gd name="connsiteY2-486" fmla="*/ 0 h 222750"/>
                <a:gd name="connsiteX3-487" fmla="*/ 263538 w 263538"/>
                <a:gd name="connsiteY3-488" fmla="*/ 111375 h 222750"/>
                <a:gd name="connsiteX4-489" fmla="*/ 0 w 263538"/>
                <a:gd name="connsiteY4-490" fmla="*/ 222750 h 222750"/>
                <a:gd name="connsiteX5-491" fmla="*/ 13335 w 263538"/>
                <a:gd name="connsiteY5-492" fmla="*/ 199448 h 222750"/>
                <a:gd name="connsiteX6-493" fmla="*/ 111032 w 263538"/>
                <a:gd name="connsiteY6-494" fmla="*/ 119438 h 222750"/>
                <a:gd name="connsiteX7-495" fmla="*/ 111959 w 263538"/>
                <a:gd name="connsiteY7-496" fmla="*/ 119326 h 222750"/>
                <a:gd name="connsiteX0-497" fmla="*/ 111959 w 263538"/>
                <a:gd name="connsiteY0-498" fmla="*/ 119326 h 222750"/>
                <a:gd name="connsiteX1-499" fmla="*/ 5715 w 263538"/>
                <a:gd name="connsiteY1-500" fmla="*/ 13778 h 222750"/>
                <a:gd name="connsiteX2-501" fmla="*/ 0 w 263538"/>
                <a:gd name="connsiteY2-502" fmla="*/ 0 h 222750"/>
                <a:gd name="connsiteX3-503" fmla="*/ 263538 w 263538"/>
                <a:gd name="connsiteY3-504" fmla="*/ 111375 h 222750"/>
                <a:gd name="connsiteX4-505" fmla="*/ 0 w 263538"/>
                <a:gd name="connsiteY4-506" fmla="*/ 222750 h 222750"/>
                <a:gd name="connsiteX5-507" fmla="*/ 13335 w 263538"/>
                <a:gd name="connsiteY5-508" fmla="*/ 199448 h 222750"/>
                <a:gd name="connsiteX6-509" fmla="*/ 111032 w 263538"/>
                <a:gd name="connsiteY6-510" fmla="*/ 119438 h 222750"/>
                <a:gd name="connsiteX7-511" fmla="*/ 111959 w 263538"/>
                <a:gd name="connsiteY7-512" fmla="*/ 119326 h 222750"/>
                <a:gd name="connsiteX0-513" fmla="*/ 111959 w 263538"/>
                <a:gd name="connsiteY0-514" fmla="*/ 119326 h 222750"/>
                <a:gd name="connsiteX1-515" fmla="*/ 5715 w 263538"/>
                <a:gd name="connsiteY1-516" fmla="*/ 13778 h 222750"/>
                <a:gd name="connsiteX2-517" fmla="*/ 0 w 263538"/>
                <a:gd name="connsiteY2-518" fmla="*/ 0 h 222750"/>
                <a:gd name="connsiteX3-519" fmla="*/ 263538 w 263538"/>
                <a:gd name="connsiteY3-520" fmla="*/ 111375 h 222750"/>
                <a:gd name="connsiteX4-521" fmla="*/ 0 w 263538"/>
                <a:gd name="connsiteY4-522" fmla="*/ 222750 h 222750"/>
                <a:gd name="connsiteX5-523" fmla="*/ 13335 w 263538"/>
                <a:gd name="connsiteY5-524" fmla="*/ 199448 h 222750"/>
                <a:gd name="connsiteX6-525" fmla="*/ 111032 w 263538"/>
                <a:gd name="connsiteY6-526" fmla="*/ 119438 h 222750"/>
                <a:gd name="connsiteX7-527" fmla="*/ 111959 w 263538"/>
                <a:gd name="connsiteY7-528" fmla="*/ 119326 h 222750"/>
                <a:gd name="connsiteX0-529" fmla="*/ 111959 w 263538"/>
                <a:gd name="connsiteY0-530" fmla="*/ 119326 h 224213"/>
                <a:gd name="connsiteX1-531" fmla="*/ 5715 w 263538"/>
                <a:gd name="connsiteY1-532" fmla="*/ 13778 h 224213"/>
                <a:gd name="connsiteX2-533" fmla="*/ 0 w 263538"/>
                <a:gd name="connsiteY2-534" fmla="*/ 0 h 224213"/>
                <a:gd name="connsiteX3-535" fmla="*/ 263538 w 263538"/>
                <a:gd name="connsiteY3-536" fmla="*/ 111375 h 224213"/>
                <a:gd name="connsiteX4-537" fmla="*/ 0 w 263538"/>
                <a:gd name="connsiteY4-538" fmla="*/ 222750 h 224213"/>
                <a:gd name="connsiteX5-539" fmla="*/ 1905 w 263538"/>
                <a:gd name="connsiteY5-540" fmla="*/ 224213 h 224213"/>
                <a:gd name="connsiteX6-541" fmla="*/ 111032 w 263538"/>
                <a:gd name="connsiteY6-542" fmla="*/ 119438 h 224213"/>
                <a:gd name="connsiteX7-543" fmla="*/ 111959 w 263538"/>
                <a:gd name="connsiteY7-544" fmla="*/ 119326 h 224213"/>
                <a:gd name="connsiteX0-545" fmla="*/ 113864 w 265443"/>
                <a:gd name="connsiteY0-546" fmla="*/ 119326 h 224213"/>
                <a:gd name="connsiteX1-547" fmla="*/ 0 w 265443"/>
                <a:gd name="connsiteY1-548" fmla="*/ 4253 h 224213"/>
                <a:gd name="connsiteX2-549" fmla="*/ 1905 w 265443"/>
                <a:gd name="connsiteY2-550" fmla="*/ 0 h 224213"/>
                <a:gd name="connsiteX3-551" fmla="*/ 265443 w 265443"/>
                <a:gd name="connsiteY3-552" fmla="*/ 111375 h 224213"/>
                <a:gd name="connsiteX4-553" fmla="*/ 1905 w 265443"/>
                <a:gd name="connsiteY4-554" fmla="*/ 222750 h 224213"/>
                <a:gd name="connsiteX5-555" fmla="*/ 3810 w 265443"/>
                <a:gd name="connsiteY5-556" fmla="*/ 224213 h 224213"/>
                <a:gd name="connsiteX6-557" fmla="*/ 112937 w 265443"/>
                <a:gd name="connsiteY6-558" fmla="*/ 119438 h 224213"/>
                <a:gd name="connsiteX7-559" fmla="*/ 113864 w 265443"/>
                <a:gd name="connsiteY7-560" fmla="*/ 119326 h 224213"/>
                <a:gd name="connsiteX0-561" fmla="*/ 45284 w 265443"/>
                <a:gd name="connsiteY0-562" fmla="*/ 119326 h 224213"/>
                <a:gd name="connsiteX1-563" fmla="*/ 0 w 265443"/>
                <a:gd name="connsiteY1-564" fmla="*/ 4253 h 224213"/>
                <a:gd name="connsiteX2-565" fmla="*/ 1905 w 265443"/>
                <a:gd name="connsiteY2-566" fmla="*/ 0 h 224213"/>
                <a:gd name="connsiteX3-567" fmla="*/ 265443 w 265443"/>
                <a:gd name="connsiteY3-568" fmla="*/ 111375 h 224213"/>
                <a:gd name="connsiteX4-569" fmla="*/ 1905 w 265443"/>
                <a:gd name="connsiteY4-570" fmla="*/ 222750 h 224213"/>
                <a:gd name="connsiteX5-571" fmla="*/ 3810 w 265443"/>
                <a:gd name="connsiteY5-572" fmla="*/ 224213 h 224213"/>
                <a:gd name="connsiteX6-573" fmla="*/ 112937 w 265443"/>
                <a:gd name="connsiteY6-574" fmla="*/ 119438 h 224213"/>
                <a:gd name="connsiteX7-575" fmla="*/ 45284 w 265443"/>
                <a:gd name="connsiteY7-576" fmla="*/ 119326 h 224213"/>
                <a:gd name="connsiteX0-577" fmla="*/ 45284 w 265443"/>
                <a:gd name="connsiteY0-578" fmla="*/ 119326 h 224213"/>
                <a:gd name="connsiteX1-579" fmla="*/ 0 w 265443"/>
                <a:gd name="connsiteY1-580" fmla="*/ 4253 h 224213"/>
                <a:gd name="connsiteX2-581" fmla="*/ 1905 w 265443"/>
                <a:gd name="connsiteY2-582" fmla="*/ 0 h 224213"/>
                <a:gd name="connsiteX3-583" fmla="*/ 265443 w 265443"/>
                <a:gd name="connsiteY3-584" fmla="*/ 111375 h 224213"/>
                <a:gd name="connsiteX4-585" fmla="*/ 1905 w 265443"/>
                <a:gd name="connsiteY4-586" fmla="*/ 222750 h 224213"/>
                <a:gd name="connsiteX5-587" fmla="*/ 3810 w 265443"/>
                <a:gd name="connsiteY5-588" fmla="*/ 224213 h 224213"/>
                <a:gd name="connsiteX6-589" fmla="*/ 50072 w 265443"/>
                <a:gd name="connsiteY6-590" fmla="*/ 113723 h 224213"/>
                <a:gd name="connsiteX7-591" fmla="*/ 45284 w 265443"/>
                <a:gd name="connsiteY7-592" fmla="*/ 119326 h 224213"/>
                <a:gd name="connsiteX0-593" fmla="*/ 45284 w 265443"/>
                <a:gd name="connsiteY0-594" fmla="*/ 119326 h 224213"/>
                <a:gd name="connsiteX1-595" fmla="*/ 0 w 265443"/>
                <a:gd name="connsiteY1-596" fmla="*/ 4253 h 224213"/>
                <a:gd name="connsiteX2-597" fmla="*/ 1905 w 265443"/>
                <a:gd name="connsiteY2-598" fmla="*/ 0 h 224213"/>
                <a:gd name="connsiteX3-599" fmla="*/ 265443 w 265443"/>
                <a:gd name="connsiteY3-600" fmla="*/ 111375 h 224213"/>
                <a:gd name="connsiteX4-601" fmla="*/ 1905 w 265443"/>
                <a:gd name="connsiteY4-602" fmla="*/ 222750 h 224213"/>
                <a:gd name="connsiteX5-603" fmla="*/ 3810 w 265443"/>
                <a:gd name="connsiteY5-604" fmla="*/ 224213 h 224213"/>
                <a:gd name="connsiteX6-605" fmla="*/ 50072 w 265443"/>
                <a:gd name="connsiteY6-606" fmla="*/ 113723 h 224213"/>
                <a:gd name="connsiteX7-607" fmla="*/ 45284 w 265443"/>
                <a:gd name="connsiteY7-608" fmla="*/ 119326 h 224213"/>
                <a:gd name="connsiteX0-609" fmla="*/ 49094 w 265443"/>
                <a:gd name="connsiteY0-610" fmla="*/ 115516 h 224213"/>
                <a:gd name="connsiteX1-611" fmla="*/ 0 w 265443"/>
                <a:gd name="connsiteY1-612" fmla="*/ 4253 h 224213"/>
                <a:gd name="connsiteX2-613" fmla="*/ 1905 w 265443"/>
                <a:gd name="connsiteY2-614" fmla="*/ 0 h 224213"/>
                <a:gd name="connsiteX3-615" fmla="*/ 265443 w 265443"/>
                <a:gd name="connsiteY3-616" fmla="*/ 111375 h 224213"/>
                <a:gd name="connsiteX4-617" fmla="*/ 1905 w 265443"/>
                <a:gd name="connsiteY4-618" fmla="*/ 222750 h 224213"/>
                <a:gd name="connsiteX5-619" fmla="*/ 3810 w 265443"/>
                <a:gd name="connsiteY5-620" fmla="*/ 224213 h 224213"/>
                <a:gd name="connsiteX6-621" fmla="*/ 50072 w 265443"/>
                <a:gd name="connsiteY6-622" fmla="*/ 113723 h 224213"/>
                <a:gd name="connsiteX7-623" fmla="*/ 49094 w 265443"/>
                <a:gd name="connsiteY7-624" fmla="*/ 115516 h 224213"/>
                <a:gd name="connsiteX0-625" fmla="*/ 49094 w 265443"/>
                <a:gd name="connsiteY0-626" fmla="*/ 115516 h 224213"/>
                <a:gd name="connsiteX1-627" fmla="*/ 0 w 265443"/>
                <a:gd name="connsiteY1-628" fmla="*/ 4253 h 224213"/>
                <a:gd name="connsiteX2-629" fmla="*/ 1905 w 265443"/>
                <a:gd name="connsiteY2-630" fmla="*/ 0 h 224213"/>
                <a:gd name="connsiteX3-631" fmla="*/ 265443 w 265443"/>
                <a:gd name="connsiteY3-632" fmla="*/ 111375 h 224213"/>
                <a:gd name="connsiteX4-633" fmla="*/ 1905 w 265443"/>
                <a:gd name="connsiteY4-634" fmla="*/ 222750 h 224213"/>
                <a:gd name="connsiteX5-635" fmla="*/ 3810 w 265443"/>
                <a:gd name="connsiteY5-636" fmla="*/ 224213 h 224213"/>
                <a:gd name="connsiteX6-637" fmla="*/ 50072 w 265443"/>
                <a:gd name="connsiteY6-638" fmla="*/ 113723 h 224213"/>
                <a:gd name="connsiteX7-639" fmla="*/ 49094 w 265443"/>
                <a:gd name="connsiteY7-640" fmla="*/ 115516 h 224213"/>
                <a:gd name="connsiteX0-641" fmla="*/ 96617 w 312966"/>
                <a:gd name="connsiteY0-642" fmla="*/ 115516 h 224213"/>
                <a:gd name="connsiteX1-643" fmla="*/ 47523 w 312966"/>
                <a:gd name="connsiteY1-644" fmla="*/ 4253 h 224213"/>
                <a:gd name="connsiteX2-645" fmla="*/ 49428 w 312966"/>
                <a:gd name="connsiteY2-646" fmla="*/ 0 h 224213"/>
                <a:gd name="connsiteX3-647" fmla="*/ 312966 w 312966"/>
                <a:gd name="connsiteY3-648" fmla="*/ 111375 h 224213"/>
                <a:gd name="connsiteX4-649" fmla="*/ 49428 w 312966"/>
                <a:gd name="connsiteY4-650" fmla="*/ 222750 h 224213"/>
                <a:gd name="connsiteX5-651" fmla="*/ 51333 w 312966"/>
                <a:gd name="connsiteY5-652" fmla="*/ 224213 h 224213"/>
                <a:gd name="connsiteX6-653" fmla="*/ 97595 w 312966"/>
                <a:gd name="connsiteY6-654" fmla="*/ 113723 h 224213"/>
                <a:gd name="connsiteX7-655" fmla="*/ 96617 w 312966"/>
                <a:gd name="connsiteY7-656" fmla="*/ 115516 h 224213"/>
                <a:gd name="connsiteX0-657" fmla="*/ 49094 w 265443"/>
                <a:gd name="connsiteY0-658" fmla="*/ 115516 h 224213"/>
                <a:gd name="connsiteX1-659" fmla="*/ 0 w 265443"/>
                <a:gd name="connsiteY1-660" fmla="*/ 4253 h 224213"/>
                <a:gd name="connsiteX2-661" fmla="*/ 1905 w 265443"/>
                <a:gd name="connsiteY2-662" fmla="*/ 0 h 224213"/>
                <a:gd name="connsiteX3-663" fmla="*/ 265443 w 265443"/>
                <a:gd name="connsiteY3-664" fmla="*/ 111375 h 224213"/>
                <a:gd name="connsiteX4-665" fmla="*/ 1905 w 265443"/>
                <a:gd name="connsiteY4-666" fmla="*/ 222750 h 224213"/>
                <a:gd name="connsiteX5-667" fmla="*/ 3810 w 265443"/>
                <a:gd name="connsiteY5-668" fmla="*/ 224213 h 224213"/>
                <a:gd name="connsiteX6-669" fmla="*/ 50072 w 265443"/>
                <a:gd name="connsiteY6-670" fmla="*/ 113723 h 224213"/>
                <a:gd name="connsiteX7-671" fmla="*/ 49094 w 265443"/>
                <a:gd name="connsiteY7-672" fmla="*/ 115516 h 224213"/>
                <a:gd name="connsiteX0-673" fmla="*/ 49094 w 265443"/>
                <a:gd name="connsiteY0-674" fmla="*/ 115516 h 224213"/>
                <a:gd name="connsiteX1-675" fmla="*/ 0 w 265443"/>
                <a:gd name="connsiteY1-676" fmla="*/ 4253 h 224213"/>
                <a:gd name="connsiteX2-677" fmla="*/ 1905 w 265443"/>
                <a:gd name="connsiteY2-678" fmla="*/ 0 h 224213"/>
                <a:gd name="connsiteX3-679" fmla="*/ 265443 w 265443"/>
                <a:gd name="connsiteY3-680" fmla="*/ 111375 h 224213"/>
                <a:gd name="connsiteX4-681" fmla="*/ 1905 w 265443"/>
                <a:gd name="connsiteY4-682" fmla="*/ 222750 h 224213"/>
                <a:gd name="connsiteX5-683" fmla="*/ 3810 w 265443"/>
                <a:gd name="connsiteY5-684" fmla="*/ 224213 h 224213"/>
                <a:gd name="connsiteX6-685" fmla="*/ 50072 w 265443"/>
                <a:gd name="connsiteY6-686" fmla="*/ 113723 h 224213"/>
                <a:gd name="connsiteX7-687" fmla="*/ 49094 w 265443"/>
                <a:gd name="connsiteY7-688" fmla="*/ 115516 h 224213"/>
                <a:gd name="connsiteX0-689" fmla="*/ 49094 w 265443"/>
                <a:gd name="connsiteY0-690" fmla="*/ 115516 h 224213"/>
                <a:gd name="connsiteX1-691" fmla="*/ 0 w 265443"/>
                <a:gd name="connsiteY1-692" fmla="*/ 4253 h 224213"/>
                <a:gd name="connsiteX2-693" fmla="*/ 1905 w 265443"/>
                <a:gd name="connsiteY2-694" fmla="*/ 0 h 224213"/>
                <a:gd name="connsiteX3-695" fmla="*/ 265443 w 265443"/>
                <a:gd name="connsiteY3-696" fmla="*/ 111375 h 224213"/>
                <a:gd name="connsiteX4-697" fmla="*/ 1905 w 265443"/>
                <a:gd name="connsiteY4-698" fmla="*/ 222750 h 224213"/>
                <a:gd name="connsiteX5-699" fmla="*/ 3810 w 265443"/>
                <a:gd name="connsiteY5-700" fmla="*/ 224213 h 224213"/>
                <a:gd name="connsiteX6-701" fmla="*/ 50072 w 265443"/>
                <a:gd name="connsiteY6-702" fmla="*/ 113723 h 224213"/>
                <a:gd name="connsiteX7-703" fmla="*/ 49094 w 265443"/>
                <a:gd name="connsiteY7-704" fmla="*/ 115516 h 224213"/>
                <a:gd name="connsiteX0-705" fmla="*/ 49094 w 265443"/>
                <a:gd name="connsiteY0-706" fmla="*/ 115516 h 224213"/>
                <a:gd name="connsiteX1-707" fmla="*/ 0 w 265443"/>
                <a:gd name="connsiteY1-708" fmla="*/ 4253 h 224213"/>
                <a:gd name="connsiteX2-709" fmla="*/ 1905 w 265443"/>
                <a:gd name="connsiteY2-710" fmla="*/ 0 h 224213"/>
                <a:gd name="connsiteX3-711" fmla="*/ 265443 w 265443"/>
                <a:gd name="connsiteY3-712" fmla="*/ 111375 h 224213"/>
                <a:gd name="connsiteX4-713" fmla="*/ 1905 w 265443"/>
                <a:gd name="connsiteY4-714" fmla="*/ 222750 h 224213"/>
                <a:gd name="connsiteX5-715" fmla="*/ 3810 w 265443"/>
                <a:gd name="connsiteY5-716" fmla="*/ 224213 h 224213"/>
                <a:gd name="connsiteX6-717" fmla="*/ 50072 w 265443"/>
                <a:gd name="connsiteY6-718" fmla="*/ 113723 h 224213"/>
                <a:gd name="connsiteX7-719" fmla="*/ 49094 w 265443"/>
                <a:gd name="connsiteY7-720" fmla="*/ 115516 h 224213"/>
                <a:gd name="connsiteX0-721" fmla="*/ 49094 w 265443"/>
                <a:gd name="connsiteY0-722" fmla="*/ 115516 h 224213"/>
                <a:gd name="connsiteX1-723" fmla="*/ 0 w 265443"/>
                <a:gd name="connsiteY1-724" fmla="*/ 4253 h 224213"/>
                <a:gd name="connsiteX2-725" fmla="*/ 1905 w 265443"/>
                <a:gd name="connsiteY2-726" fmla="*/ 0 h 224213"/>
                <a:gd name="connsiteX3-727" fmla="*/ 265443 w 265443"/>
                <a:gd name="connsiteY3-728" fmla="*/ 111375 h 224213"/>
                <a:gd name="connsiteX4-729" fmla="*/ 1905 w 265443"/>
                <a:gd name="connsiteY4-730" fmla="*/ 222750 h 224213"/>
                <a:gd name="connsiteX5-731" fmla="*/ 3810 w 265443"/>
                <a:gd name="connsiteY5-732" fmla="*/ 224213 h 224213"/>
                <a:gd name="connsiteX6-733" fmla="*/ 50072 w 265443"/>
                <a:gd name="connsiteY6-734" fmla="*/ 113723 h 224213"/>
                <a:gd name="connsiteX7-735" fmla="*/ 49094 w 265443"/>
                <a:gd name="connsiteY7-736" fmla="*/ 115516 h 224213"/>
                <a:gd name="connsiteX0-737" fmla="*/ 54809 w 265443"/>
                <a:gd name="connsiteY0-738" fmla="*/ 88846 h 224213"/>
                <a:gd name="connsiteX1-739" fmla="*/ 0 w 265443"/>
                <a:gd name="connsiteY1-740" fmla="*/ 4253 h 224213"/>
                <a:gd name="connsiteX2-741" fmla="*/ 1905 w 265443"/>
                <a:gd name="connsiteY2-742" fmla="*/ 0 h 224213"/>
                <a:gd name="connsiteX3-743" fmla="*/ 265443 w 265443"/>
                <a:gd name="connsiteY3-744" fmla="*/ 111375 h 224213"/>
                <a:gd name="connsiteX4-745" fmla="*/ 1905 w 265443"/>
                <a:gd name="connsiteY4-746" fmla="*/ 222750 h 224213"/>
                <a:gd name="connsiteX5-747" fmla="*/ 3810 w 265443"/>
                <a:gd name="connsiteY5-748" fmla="*/ 224213 h 224213"/>
                <a:gd name="connsiteX6-749" fmla="*/ 50072 w 265443"/>
                <a:gd name="connsiteY6-750" fmla="*/ 113723 h 224213"/>
                <a:gd name="connsiteX7-751" fmla="*/ 54809 w 265443"/>
                <a:gd name="connsiteY7-752" fmla="*/ 88846 h 224213"/>
                <a:gd name="connsiteX0-753" fmla="*/ 52904 w 265443"/>
                <a:gd name="connsiteY0-754" fmla="*/ 111706 h 224213"/>
                <a:gd name="connsiteX1-755" fmla="*/ 0 w 265443"/>
                <a:gd name="connsiteY1-756" fmla="*/ 4253 h 224213"/>
                <a:gd name="connsiteX2-757" fmla="*/ 1905 w 265443"/>
                <a:gd name="connsiteY2-758" fmla="*/ 0 h 224213"/>
                <a:gd name="connsiteX3-759" fmla="*/ 265443 w 265443"/>
                <a:gd name="connsiteY3-760" fmla="*/ 111375 h 224213"/>
                <a:gd name="connsiteX4-761" fmla="*/ 1905 w 265443"/>
                <a:gd name="connsiteY4-762" fmla="*/ 222750 h 224213"/>
                <a:gd name="connsiteX5-763" fmla="*/ 3810 w 265443"/>
                <a:gd name="connsiteY5-764" fmla="*/ 224213 h 224213"/>
                <a:gd name="connsiteX6-765" fmla="*/ 50072 w 265443"/>
                <a:gd name="connsiteY6-766" fmla="*/ 113723 h 224213"/>
                <a:gd name="connsiteX7-767" fmla="*/ 52904 w 265443"/>
                <a:gd name="connsiteY7-768" fmla="*/ 111706 h 224213"/>
                <a:gd name="connsiteX0-769" fmla="*/ 52904 w 265443"/>
                <a:gd name="connsiteY0-770" fmla="*/ 105991 h 224213"/>
                <a:gd name="connsiteX1-771" fmla="*/ 0 w 265443"/>
                <a:gd name="connsiteY1-772" fmla="*/ 4253 h 224213"/>
                <a:gd name="connsiteX2-773" fmla="*/ 1905 w 265443"/>
                <a:gd name="connsiteY2-774" fmla="*/ 0 h 224213"/>
                <a:gd name="connsiteX3-775" fmla="*/ 265443 w 265443"/>
                <a:gd name="connsiteY3-776" fmla="*/ 111375 h 224213"/>
                <a:gd name="connsiteX4-777" fmla="*/ 1905 w 265443"/>
                <a:gd name="connsiteY4-778" fmla="*/ 222750 h 224213"/>
                <a:gd name="connsiteX5-779" fmla="*/ 3810 w 265443"/>
                <a:gd name="connsiteY5-780" fmla="*/ 224213 h 224213"/>
                <a:gd name="connsiteX6-781" fmla="*/ 50072 w 265443"/>
                <a:gd name="connsiteY6-782" fmla="*/ 113723 h 224213"/>
                <a:gd name="connsiteX7-783" fmla="*/ 52904 w 265443"/>
                <a:gd name="connsiteY7-784" fmla="*/ 105991 h 224213"/>
                <a:gd name="connsiteX0-785" fmla="*/ 60524 w 265443"/>
                <a:gd name="connsiteY0-786" fmla="*/ 98371 h 224213"/>
                <a:gd name="connsiteX1-787" fmla="*/ 0 w 265443"/>
                <a:gd name="connsiteY1-788" fmla="*/ 4253 h 224213"/>
                <a:gd name="connsiteX2-789" fmla="*/ 1905 w 265443"/>
                <a:gd name="connsiteY2-790" fmla="*/ 0 h 224213"/>
                <a:gd name="connsiteX3-791" fmla="*/ 265443 w 265443"/>
                <a:gd name="connsiteY3-792" fmla="*/ 111375 h 224213"/>
                <a:gd name="connsiteX4-793" fmla="*/ 1905 w 265443"/>
                <a:gd name="connsiteY4-794" fmla="*/ 222750 h 224213"/>
                <a:gd name="connsiteX5-795" fmla="*/ 3810 w 265443"/>
                <a:gd name="connsiteY5-796" fmla="*/ 224213 h 224213"/>
                <a:gd name="connsiteX6-797" fmla="*/ 50072 w 265443"/>
                <a:gd name="connsiteY6-798" fmla="*/ 113723 h 224213"/>
                <a:gd name="connsiteX7-799" fmla="*/ 60524 w 265443"/>
                <a:gd name="connsiteY7-800" fmla="*/ 98371 h 224213"/>
                <a:gd name="connsiteX0-801" fmla="*/ 52904 w 265443"/>
                <a:gd name="connsiteY0-802" fmla="*/ 109801 h 224213"/>
                <a:gd name="connsiteX1-803" fmla="*/ 0 w 265443"/>
                <a:gd name="connsiteY1-804" fmla="*/ 4253 h 224213"/>
                <a:gd name="connsiteX2-805" fmla="*/ 1905 w 265443"/>
                <a:gd name="connsiteY2-806" fmla="*/ 0 h 224213"/>
                <a:gd name="connsiteX3-807" fmla="*/ 265443 w 265443"/>
                <a:gd name="connsiteY3-808" fmla="*/ 111375 h 224213"/>
                <a:gd name="connsiteX4-809" fmla="*/ 1905 w 265443"/>
                <a:gd name="connsiteY4-810" fmla="*/ 222750 h 224213"/>
                <a:gd name="connsiteX5-811" fmla="*/ 3810 w 265443"/>
                <a:gd name="connsiteY5-812" fmla="*/ 224213 h 224213"/>
                <a:gd name="connsiteX6-813" fmla="*/ 50072 w 265443"/>
                <a:gd name="connsiteY6-814" fmla="*/ 113723 h 224213"/>
                <a:gd name="connsiteX7-815" fmla="*/ 52904 w 265443"/>
                <a:gd name="connsiteY7-816" fmla="*/ 109801 h 224213"/>
                <a:gd name="connsiteX0-817" fmla="*/ 50999 w 265443"/>
                <a:gd name="connsiteY0-818" fmla="*/ 119326 h 224213"/>
                <a:gd name="connsiteX1-819" fmla="*/ 0 w 265443"/>
                <a:gd name="connsiteY1-820" fmla="*/ 4253 h 224213"/>
                <a:gd name="connsiteX2-821" fmla="*/ 1905 w 265443"/>
                <a:gd name="connsiteY2-822" fmla="*/ 0 h 224213"/>
                <a:gd name="connsiteX3-823" fmla="*/ 265443 w 265443"/>
                <a:gd name="connsiteY3-824" fmla="*/ 111375 h 224213"/>
                <a:gd name="connsiteX4-825" fmla="*/ 1905 w 265443"/>
                <a:gd name="connsiteY4-826" fmla="*/ 222750 h 224213"/>
                <a:gd name="connsiteX5-827" fmla="*/ 3810 w 265443"/>
                <a:gd name="connsiteY5-828" fmla="*/ 224213 h 224213"/>
                <a:gd name="connsiteX6-829" fmla="*/ 50072 w 265443"/>
                <a:gd name="connsiteY6-830" fmla="*/ 113723 h 224213"/>
                <a:gd name="connsiteX7-831" fmla="*/ 50999 w 265443"/>
                <a:gd name="connsiteY7-832" fmla="*/ 119326 h 224213"/>
                <a:gd name="connsiteX0-833" fmla="*/ 47189 w 265443"/>
                <a:gd name="connsiteY0-834" fmla="*/ 104086 h 224213"/>
                <a:gd name="connsiteX1-835" fmla="*/ 0 w 265443"/>
                <a:gd name="connsiteY1-836" fmla="*/ 4253 h 224213"/>
                <a:gd name="connsiteX2-837" fmla="*/ 1905 w 265443"/>
                <a:gd name="connsiteY2-838" fmla="*/ 0 h 224213"/>
                <a:gd name="connsiteX3-839" fmla="*/ 265443 w 265443"/>
                <a:gd name="connsiteY3-840" fmla="*/ 111375 h 224213"/>
                <a:gd name="connsiteX4-841" fmla="*/ 1905 w 265443"/>
                <a:gd name="connsiteY4-842" fmla="*/ 222750 h 224213"/>
                <a:gd name="connsiteX5-843" fmla="*/ 3810 w 265443"/>
                <a:gd name="connsiteY5-844" fmla="*/ 224213 h 224213"/>
                <a:gd name="connsiteX6-845" fmla="*/ 50072 w 265443"/>
                <a:gd name="connsiteY6-846" fmla="*/ 113723 h 224213"/>
                <a:gd name="connsiteX7-847" fmla="*/ 47189 w 265443"/>
                <a:gd name="connsiteY7-848" fmla="*/ 104086 h 224213"/>
                <a:gd name="connsiteX0-849" fmla="*/ 50999 w 265443"/>
                <a:gd name="connsiteY0-850" fmla="*/ 109801 h 224213"/>
                <a:gd name="connsiteX1-851" fmla="*/ 0 w 265443"/>
                <a:gd name="connsiteY1-852" fmla="*/ 4253 h 224213"/>
                <a:gd name="connsiteX2-853" fmla="*/ 1905 w 265443"/>
                <a:gd name="connsiteY2-854" fmla="*/ 0 h 224213"/>
                <a:gd name="connsiteX3-855" fmla="*/ 265443 w 265443"/>
                <a:gd name="connsiteY3-856" fmla="*/ 111375 h 224213"/>
                <a:gd name="connsiteX4-857" fmla="*/ 1905 w 265443"/>
                <a:gd name="connsiteY4-858" fmla="*/ 222750 h 224213"/>
                <a:gd name="connsiteX5-859" fmla="*/ 3810 w 265443"/>
                <a:gd name="connsiteY5-860" fmla="*/ 224213 h 224213"/>
                <a:gd name="connsiteX6-861" fmla="*/ 50072 w 265443"/>
                <a:gd name="connsiteY6-862" fmla="*/ 113723 h 224213"/>
                <a:gd name="connsiteX7-863" fmla="*/ 50999 w 265443"/>
                <a:gd name="connsiteY7-864" fmla="*/ 109801 h 224213"/>
                <a:gd name="connsiteX0-865" fmla="*/ 50999 w 265443"/>
                <a:gd name="connsiteY0-866" fmla="*/ 109801 h 224213"/>
                <a:gd name="connsiteX1-867" fmla="*/ 0 w 265443"/>
                <a:gd name="connsiteY1-868" fmla="*/ 4253 h 224213"/>
                <a:gd name="connsiteX2-869" fmla="*/ 3810 w 265443"/>
                <a:gd name="connsiteY2-870" fmla="*/ 0 h 224213"/>
                <a:gd name="connsiteX3-871" fmla="*/ 265443 w 265443"/>
                <a:gd name="connsiteY3-872" fmla="*/ 111375 h 224213"/>
                <a:gd name="connsiteX4-873" fmla="*/ 1905 w 265443"/>
                <a:gd name="connsiteY4-874" fmla="*/ 222750 h 224213"/>
                <a:gd name="connsiteX5-875" fmla="*/ 3810 w 265443"/>
                <a:gd name="connsiteY5-876" fmla="*/ 224213 h 224213"/>
                <a:gd name="connsiteX6-877" fmla="*/ 50072 w 265443"/>
                <a:gd name="connsiteY6-878" fmla="*/ 113723 h 224213"/>
                <a:gd name="connsiteX7-879" fmla="*/ 50999 w 265443"/>
                <a:gd name="connsiteY7-880" fmla="*/ 109801 h 224213"/>
                <a:gd name="connsiteX0-881" fmla="*/ 50999 w 265443"/>
                <a:gd name="connsiteY0-882" fmla="*/ 109801 h 222750"/>
                <a:gd name="connsiteX1-883" fmla="*/ 0 w 265443"/>
                <a:gd name="connsiteY1-884" fmla="*/ 4253 h 222750"/>
                <a:gd name="connsiteX2-885" fmla="*/ 3810 w 265443"/>
                <a:gd name="connsiteY2-886" fmla="*/ 0 h 222750"/>
                <a:gd name="connsiteX3-887" fmla="*/ 265443 w 265443"/>
                <a:gd name="connsiteY3-888" fmla="*/ 111375 h 222750"/>
                <a:gd name="connsiteX4-889" fmla="*/ 1905 w 265443"/>
                <a:gd name="connsiteY4-890" fmla="*/ 222750 h 222750"/>
                <a:gd name="connsiteX5-891" fmla="*/ 7620 w 265443"/>
                <a:gd name="connsiteY5-892" fmla="*/ 218498 h 222750"/>
                <a:gd name="connsiteX6-893" fmla="*/ 50072 w 265443"/>
                <a:gd name="connsiteY6-894" fmla="*/ 113723 h 222750"/>
                <a:gd name="connsiteX7-895" fmla="*/ 50999 w 265443"/>
                <a:gd name="connsiteY7-896" fmla="*/ 109801 h 222750"/>
                <a:gd name="connsiteX0-897" fmla="*/ 50999 w 265443"/>
                <a:gd name="connsiteY0-898" fmla="*/ 109801 h 222750"/>
                <a:gd name="connsiteX1-899" fmla="*/ 0 w 265443"/>
                <a:gd name="connsiteY1-900" fmla="*/ 4253 h 222750"/>
                <a:gd name="connsiteX2-901" fmla="*/ 3810 w 265443"/>
                <a:gd name="connsiteY2-902" fmla="*/ 0 h 222750"/>
                <a:gd name="connsiteX3-903" fmla="*/ 265443 w 265443"/>
                <a:gd name="connsiteY3-904" fmla="*/ 111375 h 222750"/>
                <a:gd name="connsiteX4-905" fmla="*/ 1905 w 265443"/>
                <a:gd name="connsiteY4-906" fmla="*/ 222750 h 222750"/>
                <a:gd name="connsiteX5-907" fmla="*/ 3810 w 265443"/>
                <a:gd name="connsiteY5-908" fmla="*/ 218498 h 222750"/>
                <a:gd name="connsiteX6-909" fmla="*/ 50072 w 265443"/>
                <a:gd name="connsiteY6-910" fmla="*/ 113723 h 222750"/>
                <a:gd name="connsiteX7-911" fmla="*/ 50999 w 265443"/>
                <a:gd name="connsiteY7-912" fmla="*/ 109801 h 222750"/>
                <a:gd name="connsiteX0-913" fmla="*/ 50999 w 265443"/>
                <a:gd name="connsiteY0-914" fmla="*/ 109801 h 222750"/>
                <a:gd name="connsiteX1-915" fmla="*/ 0 w 265443"/>
                <a:gd name="connsiteY1-916" fmla="*/ 4253 h 222750"/>
                <a:gd name="connsiteX2-917" fmla="*/ 3810 w 265443"/>
                <a:gd name="connsiteY2-918" fmla="*/ 0 h 222750"/>
                <a:gd name="connsiteX3-919" fmla="*/ 265443 w 265443"/>
                <a:gd name="connsiteY3-920" fmla="*/ 111375 h 222750"/>
                <a:gd name="connsiteX4-921" fmla="*/ 1905 w 265443"/>
                <a:gd name="connsiteY4-922" fmla="*/ 222750 h 222750"/>
                <a:gd name="connsiteX5-923" fmla="*/ 3810 w 265443"/>
                <a:gd name="connsiteY5-924" fmla="*/ 218498 h 222750"/>
                <a:gd name="connsiteX6-925" fmla="*/ 50072 w 265443"/>
                <a:gd name="connsiteY6-926" fmla="*/ 113723 h 222750"/>
                <a:gd name="connsiteX7-927" fmla="*/ 50999 w 265443"/>
                <a:gd name="connsiteY7-928" fmla="*/ 109801 h 222750"/>
                <a:gd name="connsiteX0-929" fmla="*/ 50999 w 265443"/>
                <a:gd name="connsiteY0-930" fmla="*/ 109801 h 222750"/>
                <a:gd name="connsiteX1-931" fmla="*/ 0 w 265443"/>
                <a:gd name="connsiteY1-932" fmla="*/ 4253 h 222750"/>
                <a:gd name="connsiteX2-933" fmla="*/ 3810 w 265443"/>
                <a:gd name="connsiteY2-934" fmla="*/ 0 h 222750"/>
                <a:gd name="connsiteX3-935" fmla="*/ 265443 w 265443"/>
                <a:gd name="connsiteY3-936" fmla="*/ 111375 h 222750"/>
                <a:gd name="connsiteX4-937" fmla="*/ 1905 w 265443"/>
                <a:gd name="connsiteY4-938" fmla="*/ 222750 h 222750"/>
                <a:gd name="connsiteX5-939" fmla="*/ 3810 w 265443"/>
                <a:gd name="connsiteY5-940" fmla="*/ 218498 h 222750"/>
                <a:gd name="connsiteX6-941" fmla="*/ 50072 w 265443"/>
                <a:gd name="connsiteY6-942" fmla="*/ 113723 h 222750"/>
                <a:gd name="connsiteX7-943" fmla="*/ 50999 w 265443"/>
                <a:gd name="connsiteY7-944" fmla="*/ 109801 h 2227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65443" h="222750">
                  <a:moveTo>
                    <a:pt x="50999" y="109801"/>
                  </a:moveTo>
                  <a:cubicBezTo>
                    <a:pt x="51144" y="112718"/>
                    <a:pt x="26525" y="24196"/>
                    <a:pt x="0" y="4253"/>
                  </a:cubicBezTo>
                  <a:lnTo>
                    <a:pt x="3810" y="0"/>
                  </a:lnTo>
                  <a:lnTo>
                    <a:pt x="265443" y="111375"/>
                  </a:lnTo>
                  <a:lnTo>
                    <a:pt x="1905" y="222750"/>
                  </a:lnTo>
                  <a:lnTo>
                    <a:pt x="3810" y="218498"/>
                  </a:lnTo>
                  <a:cubicBezTo>
                    <a:pt x="49711" y="195638"/>
                    <a:pt x="53701" y="163253"/>
                    <a:pt x="50072" y="113723"/>
                  </a:cubicBezTo>
                  <a:cubicBezTo>
                    <a:pt x="47841" y="73046"/>
                    <a:pt x="49420" y="102853"/>
                    <a:pt x="50999" y="109801"/>
                  </a:cubicBezTo>
                  <a:close/>
                </a:path>
              </a:pathLst>
            </a:custGeom>
            <a:solidFill>
              <a:srgbClr val="D842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圆角矩形 38"/>
            <p:cNvSpPr/>
            <p:nvPr/>
          </p:nvSpPr>
          <p:spPr>
            <a:xfrm>
              <a:off x="8979964" y="3040331"/>
              <a:ext cx="2751605" cy="46166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机器学习的评价指标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e1d5b14-45a7-4c99-822a-f143b1466764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PP_MARK_KEY" val="e461ae51-555d-46c3-ba3a-116bc188b77b"/>
  <p:tag name="COMMONDATA" val="eyJoZGlkIjoiMWQ2YWUwNmFlNjc3NDU3NDQzYjZlMGU4YzQxNjU0NjY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6299</Words>
  <Application>WPS 演示</Application>
  <PresentationFormat>宽屏</PresentationFormat>
  <Paragraphs>696</Paragraphs>
  <Slides>35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Times New Roman</vt:lpstr>
      <vt:lpstr>Arial Unicode MS</vt:lpstr>
      <vt:lpstr>等线 Light</vt:lpstr>
      <vt:lpstr>等线</vt:lpstr>
      <vt:lpstr>Calibri</vt:lpstr>
      <vt:lpstr>Wingdings</vt:lpstr>
      <vt:lpstr>楷体</vt:lpstr>
      <vt:lpstr>-apple-system</vt:lpstr>
      <vt:lpstr>Segoe Print</vt:lpstr>
      <vt:lpstr>Cambria Math</vt:lpstr>
      <vt:lpstr>BatangChe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袁颖</dc:creator>
  <cp:lastModifiedBy>冯建周</cp:lastModifiedBy>
  <cp:revision>254</cp:revision>
  <dcterms:created xsi:type="dcterms:W3CDTF">2020-07-22T07:30:00Z</dcterms:created>
  <dcterms:modified xsi:type="dcterms:W3CDTF">2023-05-14T08:44:55Z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56EAA0B3F8C34A989F3F421B2088955E_12</vt:lpwstr>
  </property>
  <property fmtid="{D5CDD505-2E9C-101B-9397-08002B2CF9AE}" pid="3" name="KSOProductBuildVer">
    <vt:lpwstr>2052-11.1.0.14309</vt:lpwstr>
  </property>
</Properties>
</file>